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b83f03c8acc14bff" /><Relationship Type="http://schemas.openxmlformats.org/officeDocument/2006/relationships/extended-properties" Target="/docProps/app.xml" Id="R63626d554afb401b" /><Relationship Type="http://schemas.openxmlformats.org/officeDocument/2006/relationships/officeDocument" Target="/ppt/presentation.xml" Id="R060b0855d62949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ed2d66cfa443c9"/>
  </p:sldMasterIdLst>
  <p:notesMasterIdLst>
    <p:notesMasterId xmlns:r="http://schemas.openxmlformats.org/officeDocument/2006/relationships" r:id="R08f40cd36bc4441e"/>
  </p:notesMasterIdLst>
  <p:sldIdLst>
    <p:sldId xmlns:r="http://schemas.openxmlformats.org/officeDocument/2006/relationships" id="256" r:id="Ra9de77448a6e4397"/>
    <p:sldId xmlns:r="http://schemas.openxmlformats.org/officeDocument/2006/relationships" id="257" r:id="Rb784d7f6c94f4d48"/>
    <p:sldId xmlns:r="http://schemas.openxmlformats.org/officeDocument/2006/relationships" id="258" r:id="R2d1ffba3ed6a4e22"/>
    <p:sldId xmlns:r="http://schemas.openxmlformats.org/officeDocument/2006/relationships" id="259" r:id="R8f8854583ba244e0"/>
    <p:sldId xmlns:r="http://schemas.openxmlformats.org/officeDocument/2006/relationships" id="260" r:id="R6f16cbd6182641c4"/>
    <p:sldId xmlns:r="http://schemas.openxmlformats.org/officeDocument/2006/relationships" id="261" r:id="R267e5973b3414dc7"/>
    <p:sldId xmlns:r="http://schemas.openxmlformats.org/officeDocument/2006/relationships" id="262" r:id="R5c2bc4fdc0ae4ab5"/>
    <p:sldId xmlns:r="http://schemas.openxmlformats.org/officeDocument/2006/relationships" id="263" r:id="Ra0b3449ed38042a7"/>
    <p:sldId xmlns:r="http://schemas.openxmlformats.org/officeDocument/2006/relationships" id="264" r:id="R9f2b8891ab2a41c8"/>
    <p:sldId xmlns:r="http://schemas.openxmlformats.org/officeDocument/2006/relationships" id="265" r:id="R91d2c1e303504c77"/>
    <p:sldId xmlns:r="http://schemas.openxmlformats.org/officeDocument/2006/relationships" id="266" r:id="R5772c5e3f0b54f49"/>
    <p:sldId xmlns:r="http://schemas.openxmlformats.org/officeDocument/2006/relationships" id="267" r:id="R7f45bdfefe48492a"/>
    <p:sldId xmlns:r="http://schemas.openxmlformats.org/officeDocument/2006/relationships" id="268" r:id="R327dce50ab0e4bb0"/>
    <p:sldId xmlns:r="http://schemas.openxmlformats.org/officeDocument/2006/relationships" id="269" r:id="R2707e60007dc4cac"/>
    <p:sldId xmlns:r="http://schemas.openxmlformats.org/officeDocument/2006/relationships" id="270" r:id="Rad623d473d2d4dd2"/>
    <p:sldId xmlns:r="http://schemas.openxmlformats.org/officeDocument/2006/relationships" id="271" r:id="Rd6be31fc2c9343df"/>
    <p:sldId xmlns:r="http://schemas.openxmlformats.org/officeDocument/2006/relationships" id="272" r:id="R0338ab2775d247f5"/>
    <p:sldId xmlns:r="http://schemas.openxmlformats.org/officeDocument/2006/relationships" id="273" r:id="Rebf3b77073b84736"/>
    <p:sldId xmlns:r="http://schemas.openxmlformats.org/officeDocument/2006/relationships" id="274" r:id="Rf3244ac2325646ca"/>
  </p:sldIdLst>
  <p:sldSz cx="24382413" cy="13716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3d4960a491db4828" /><Relationship Type="http://schemas.openxmlformats.org/officeDocument/2006/relationships/slideMaster" Target="/ppt/slideMasters/slideMaster1.xml" Id="R58ed2d66cfa443c9" /><Relationship Type="http://schemas.openxmlformats.org/officeDocument/2006/relationships/notesMaster" Target="/ppt/notesMasters/notesMaster1.xml" Id="R08f40cd36bc4441e" /><Relationship Type="http://schemas.openxmlformats.org/officeDocument/2006/relationships/presProps" Target="/ppt/presProps.xml" Id="R4d117e4be7fa43a7" /><Relationship Type="http://schemas.openxmlformats.org/officeDocument/2006/relationships/tableStyles" Target="/ppt/tableStyles.xml" Id="R16aa2348c59d4332" /><Relationship Type="http://schemas.openxmlformats.org/officeDocument/2006/relationships/slide" Target="/ppt/slides/slide1.xml" Id="Ra9de77448a6e4397" /><Relationship Type="http://schemas.openxmlformats.org/officeDocument/2006/relationships/slide" Target="/ppt/slides/slide2.xml" Id="Rb784d7f6c94f4d48" /><Relationship Type="http://schemas.openxmlformats.org/officeDocument/2006/relationships/slide" Target="/ppt/slides/slide3.xml" Id="R2d1ffba3ed6a4e22" /><Relationship Type="http://schemas.openxmlformats.org/officeDocument/2006/relationships/slide" Target="/ppt/slides/slide4.xml" Id="R8f8854583ba244e0" /><Relationship Type="http://schemas.openxmlformats.org/officeDocument/2006/relationships/slide" Target="/ppt/slides/slide5.xml" Id="R6f16cbd6182641c4" /><Relationship Type="http://schemas.openxmlformats.org/officeDocument/2006/relationships/slide" Target="/ppt/slides/slide6.xml" Id="R267e5973b3414dc7" /><Relationship Type="http://schemas.openxmlformats.org/officeDocument/2006/relationships/slide" Target="/ppt/slides/slide7.xml" Id="R5c2bc4fdc0ae4ab5" /><Relationship Type="http://schemas.openxmlformats.org/officeDocument/2006/relationships/slide" Target="/ppt/slides/slide8.xml" Id="Ra0b3449ed38042a7" /><Relationship Type="http://schemas.openxmlformats.org/officeDocument/2006/relationships/slide" Target="/ppt/slides/slide9.xml" Id="R9f2b8891ab2a41c8" /><Relationship Type="http://schemas.openxmlformats.org/officeDocument/2006/relationships/slide" Target="/ppt/slides/slide10.xml" Id="R91d2c1e303504c77" /><Relationship Type="http://schemas.openxmlformats.org/officeDocument/2006/relationships/slide" Target="/ppt/slides/slide11.xml" Id="R5772c5e3f0b54f49" /><Relationship Type="http://schemas.openxmlformats.org/officeDocument/2006/relationships/slide" Target="/ppt/slides/slide12.xml" Id="R7f45bdfefe48492a" /><Relationship Type="http://schemas.openxmlformats.org/officeDocument/2006/relationships/slide" Target="/ppt/slides/slide13.xml" Id="R327dce50ab0e4bb0" /><Relationship Type="http://schemas.openxmlformats.org/officeDocument/2006/relationships/slide" Target="/ppt/slides/slide14.xml" Id="R2707e60007dc4cac" /><Relationship Type="http://schemas.openxmlformats.org/officeDocument/2006/relationships/slide" Target="/ppt/slides/slide15.xml" Id="Rad623d473d2d4dd2" /><Relationship Type="http://schemas.openxmlformats.org/officeDocument/2006/relationships/slide" Target="/ppt/slides/slide16.xml" Id="Rd6be31fc2c9343df" /><Relationship Type="http://schemas.openxmlformats.org/officeDocument/2006/relationships/slide" Target="/ppt/slides/slide17.xml" Id="R0338ab2775d247f5" /><Relationship Type="http://schemas.openxmlformats.org/officeDocument/2006/relationships/slide" Target="/ppt/slides/slide18.xml" Id="Rebf3b77073b84736" /><Relationship Type="http://schemas.openxmlformats.org/officeDocument/2006/relationships/slide" Target="/ppt/slides/slide19.xml" Id="Rf3244ac2325646ca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74d28ad2b34e4cc5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LibreOffice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prstDash val="solid"/>
        </a:ln>
        <a:ln w="6350">
          <a:prstDash val="solid"/>
        </a:ln>
        <a:ln w="6350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1c15b93b4ad1489e" /><Relationship Type="http://schemas.openxmlformats.org/officeDocument/2006/relationships/notesMaster" Target="/ppt/notesMasters/notesMaster1.xml" Id="Rf7b9915b21db414c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52d4b30c04f848c0" /><Relationship Type="http://schemas.openxmlformats.org/officeDocument/2006/relationships/notesMaster" Target="/ppt/notesMasters/notesMaster1.xml" Id="R43f557a128da457a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49c0a0ab74cc49a5" /><Relationship Type="http://schemas.openxmlformats.org/officeDocument/2006/relationships/notesMaster" Target="/ppt/notesMasters/notesMaster1.xml" Id="Rdd24ebcb26894d16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c1ab2bf1b5ad43e1" /><Relationship Type="http://schemas.openxmlformats.org/officeDocument/2006/relationships/notesMaster" Target="/ppt/notesMasters/notesMaster1.xml" Id="R606adf853e0a42e6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bd9c99d9db3344cc" /><Relationship Type="http://schemas.openxmlformats.org/officeDocument/2006/relationships/notesMaster" Target="/ppt/notesMasters/notesMaster1.xml" Id="Rf76d8a0523cc4fa4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6b8df84a68584ce7" /><Relationship Type="http://schemas.openxmlformats.org/officeDocument/2006/relationships/notesMaster" Target="/ppt/notesMasters/notesMaster1.xml" Id="Rd13441adedca431a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c3d43722e2fd4eec" /><Relationship Type="http://schemas.openxmlformats.org/officeDocument/2006/relationships/notesMaster" Target="/ppt/notesMasters/notesMaster1.xml" Id="R7dcc6b85678f41df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b62866dfe44a4ad4" /><Relationship Type="http://schemas.openxmlformats.org/officeDocument/2006/relationships/notesMaster" Target="/ppt/notesMasters/notesMaster1.xml" Id="R423ee9c392f94291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bc82d9116d67407f" /><Relationship Type="http://schemas.openxmlformats.org/officeDocument/2006/relationships/notesMaster" Target="/ppt/notesMasters/notesMaster1.xml" Id="R05cd24c806f3403c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ca154a05b1234313" /><Relationship Type="http://schemas.openxmlformats.org/officeDocument/2006/relationships/notesMaster" Target="/ppt/notesMasters/notesMaster1.xml" Id="R5d2dd84b30754d43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65f9531ea02547b8" /><Relationship Type="http://schemas.openxmlformats.org/officeDocument/2006/relationships/notesMaster" Target="/ppt/notesMasters/notesMaster1.xml" Id="Reaea5fd5635942c5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fd8c5a2f1ce740b9" /><Relationship Type="http://schemas.openxmlformats.org/officeDocument/2006/relationships/notesMaster" Target="/ppt/notesMasters/notesMaster1.xml" Id="Re7e881dfa74444f2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a6822bbf1fbd4575" /><Relationship Type="http://schemas.openxmlformats.org/officeDocument/2006/relationships/notesMaster" Target="/ppt/notesMasters/notesMaster1.xml" Id="R09532115179f419e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b7471f79d58240eb" /><Relationship Type="http://schemas.openxmlformats.org/officeDocument/2006/relationships/notesMaster" Target="/ppt/notesMasters/notesMaster1.xml" Id="R34cf8437e99442e6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c87a557a077f4925" /><Relationship Type="http://schemas.openxmlformats.org/officeDocument/2006/relationships/notesMaster" Target="/ppt/notesMasters/notesMaster1.xml" Id="R983adc606b5b4a38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589a013218fb4a3d" /><Relationship Type="http://schemas.openxmlformats.org/officeDocument/2006/relationships/notesMaster" Target="/ppt/notesMasters/notesMaster1.xml" Id="R2c21f01db531404e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35f5551335de471e" /><Relationship Type="http://schemas.openxmlformats.org/officeDocument/2006/relationships/notesMaster" Target="/ppt/notesMasters/notesMaster1.xml" Id="R1259a7aea5604dec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03f2a0d587774b0e" /><Relationship Type="http://schemas.openxmlformats.org/officeDocument/2006/relationships/notesMaster" Target="/ppt/notesMasters/notesMaster1.xml" Id="R5613cbd9633e471d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8ec3b691598b47aa" /><Relationship Type="http://schemas.openxmlformats.org/officeDocument/2006/relationships/notesMaster" Target="/ppt/notesMasters/notesMaster1.xml" Id="Rb9bdc91a27994f04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Kaggle Sleep Efficiency Dataset: https://www.kaggle.com/datasets/equilibriumm/sleep-efficiency</a:t>
            </a:r>
          </a:p>
          <a:p xmlns:a="http://schemas.openxmlformats.org/drawingml/2006/main">
            <a:r>
              <a:t>- Analysis charts supplied by Ece Erke from the project R workflow.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Kaggle Sleep Efficiency Dataset: https://www.kaggle.com/datasets/equilibriumm/sleep-efficiency</a:t>
            </a:r>
          </a:p>
          <a:p xmlns:a="http://schemas.openxmlformats.org/drawingml/2006/main">
            <a:r>
              <a:t>- Analysis charts supplied by Ece Erke from the project R workflow.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Kaggle Sleep Efficiency Dataset: https://www.kaggle.com/datasets/equilibriumm/sleep-efficiency</a:t>
            </a:r>
          </a:p>
          <a:p xmlns:a="http://schemas.openxmlformats.org/drawingml/2006/main">
            <a:r>
              <a:t>- Analysis charts supplied by Ece Erke from the project R workflow.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Kaggle Sleep Efficiency Dataset: https://www.kaggle.com/datasets/equilibriumm/sleep-efficiency</a:t>
            </a:r>
          </a:p>
          <a:p xmlns:a="http://schemas.openxmlformats.org/drawingml/2006/main">
            <a:r>
              <a:t>- Analysis charts supplied by Ece Erke from the project R workflow.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Kaggle Sleep Efficiency Dataset: https://www.kaggle.com/datasets/equilibriumm/sleep-efficiency</a:t>
            </a:r>
          </a:p>
          <a:p xmlns:a="http://schemas.openxmlformats.org/drawingml/2006/main">
            <a:r>
              <a:t>- Analysis charts supplied by Ece Erke from the project R workflow.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Kaggle Sleep Efficiency Dataset: https://www.kaggle.com/datasets/equilibriumm/sleep-efficiency</a:t>
            </a:r>
          </a:p>
          <a:p xmlns:a="http://schemas.openxmlformats.org/drawingml/2006/main">
            <a:r>
              <a:t>- Analysis charts supplied by Ece Erke from the project R workflow.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Kaggle Sleep Efficiency Dataset: https://www.kaggle.com/datasets/equilibriumm/sleep-efficiency</a:t>
            </a:r>
          </a:p>
          <a:p xmlns:a="http://schemas.openxmlformats.org/drawingml/2006/main">
            <a:r>
              <a:t>- Analysis charts supplied by Ece Erke from the project R workflow.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Kaggle Sleep Efficiency Dataset: https://www.kaggle.com/datasets/equilibriumm/sleep-efficiency</a:t>
            </a:r>
          </a:p>
          <a:p xmlns:a="http://schemas.openxmlformats.org/drawingml/2006/main">
            <a:r>
              <a:t>- Analysis charts supplied by Ece Erke from the project R workflow.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Kaggle Sleep Efficiency Dataset: https://www.kaggle.com/datasets/equilibriumm/sleep-efficiency</a:t>
            </a:r>
          </a:p>
          <a:p xmlns:a="http://schemas.openxmlformats.org/drawingml/2006/main">
            <a:r>
              <a:t>- Analysis charts supplied by Ece Erke from the project R workflow.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Kaggle Sleep Efficiency Dataset: https://www.kaggle.com/datasets/equilibriumm/sleep-efficiency</a:t>
            </a:r>
          </a:p>
          <a:p xmlns:a="http://schemas.openxmlformats.org/drawingml/2006/main">
            <a:r>
              <a:t>- Analysis charts supplied by Ece Erke from the project R workflow.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Kaggle Sleep Efficiency Dataset: https://www.kaggle.com/datasets/equilibriumm/sleep-efficiency</a:t>
            </a:r>
          </a:p>
          <a:p xmlns:a="http://schemas.openxmlformats.org/drawingml/2006/main">
            <a:r>
              <a:t>- Analysis charts supplied by Ece Erke from the project R workflow.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Kaggle Sleep Efficiency Dataset: https://www.kaggle.com/datasets/equilibriumm/sleep-efficiency</a:t>
            </a:r>
          </a:p>
          <a:p xmlns:a="http://schemas.openxmlformats.org/drawingml/2006/main">
            <a:r>
              <a:t>- Analysis charts supplied by Ece Erke from the project R workflow.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Kaggle Sleep Efficiency Dataset: https://www.kaggle.com/datasets/equilibriumm/sleep-efficiency</a:t>
            </a:r>
          </a:p>
          <a:p xmlns:a="http://schemas.openxmlformats.org/drawingml/2006/main">
            <a:r>
              <a:t>- Analysis charts supplied by Ece Erke from the project R workflow.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Kaggle Sleep Efficiency Dataset: https://www.kaggle.com/datasets/equilibriumm/sleep-efficiency</a:t>
            </a:r>
          </a:p>
          <a:p xmlns:a="http://schemas.openxmlformats.org/drawingml/2006/main">
            <a:r>
              <a:t>- Analysis charts supplied by Ece Erke from the project R workflow.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Kaggle Sleep Efficiency Dataset: https://www.kaggle.com/datasets/equilibriumm/sleep-efficiency</a:t>
            </a:r>
          </a:p>
          <a:p xmlns:a="http://schemas.openxmlformats.org/drawingml/2006/main">
            <a:r>
              <a:t>- Analysis charts supplied by Ece Erke from the project R workflow.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Kaggle Sleep Efficiency Dataset: https://www.kaggle.com/datasets/equilibriumm/sleep-efficiency</a:t>
            </a:r>
          </a:p>
          <a:p xmlns:a="http://schemas.openxmlformats.org/drawingml/2006/main">
            <a:r>
              <a:t>- Analysis charts supplied by Ece Erke from the project R workflow.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Kaggle Sleep Efficiency Dataset: https://www.kaggle.com/datasets/equilibriumm/sleep-efficiency</a:t>
            </a:r>
          </a:p>
          <a:p xmlns:a="http://schemas.openxmlformats.org/drawingml/2006/main">
            <a:r>
              <a:t>- Analysis charts supplied by Ece Erke from the project R workflow.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Kaggle Sleep Efficiency Dataset: https://www.kaggle.com/datasets/equilibriumm/sleep-efficiency</a:t>
            </a:r>
          </a:p>
          <a:p xmlns:a="http://schemas.openxmlformats.org/drawingml/2006/main">
            <a:r>
              <a:t>- Analysis charts supplied by Ece Erke from the project R workflow.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Kaggle Sleep Efficiency Dataset: https://www.kaggle.com/datasets/equilibriumm/sleep-efficiency</a:t>
            </a:r>
          </a:p>
          <a:p xmlns:a="http://schemas.openxmlformats.org/drawingml/2006/main">
            <a:r>
              <a:t>- Analysis charts supplied by Ece Erke from the project R workflow.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906e3ddfc845d2" /></Relationships>
</file>

<file path=ppt/slideLayouts/slideLayout1.xml><?xml version="1.0" encoding="utf-8"?>
<p:sldLayout xmlns:p="http://schemas.openxmlformats.org/presentationml/2006/main" type="blank" preserve="1">
  <p:cSld name="Default"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PlaceHolder 1">
            <a:extLst xmlns:a="http://schemas.openxmlformats.org/drawingml/2006/main">
              <a:ext uri="{FF2B5EF4-FFF2-40B4-BE49-F238E27FC236}">
                <a16:creationId xmlns:a16="http://schemas.microsoft.com/office/drawing/2014/main" id="{09087771-4E49-40DE-8CEE-F6F995D4BE1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1206360" y="1079280"/>
            <a:ext cx="21970800" cy="14335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50760" tIns="50760" rIns="50760" bIns="50760" anchor="t">
            <a:noAutofit/>
          </a:bodyPr>
          <a:lstStyle xmlns:a="http://schemas.openxmlformats.org/drawingml/2006/main">
            <a:lvl1pPr indent="0" algn="l">
              <a:lnSpc>
                <a:spcPct val="80000"/>
              </a:lnSpc>
              <a:buNone/>
              <a:tabLst>
                <a:tab pos="0" algn="l"/>
                <a:tab pos="2436840" algn="l"/>
                <a:tab pos="4873680" algn="l"/>
                <a:tab pos="7310520" algn="l"/>
                <a:tab pos="9747360" algn="l"/>
              </a:tabLst>
              <a:defRPr sz="8500" b="1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lvl1pPr>
          </a:lstStyle>
          <a:p xmlns:a="http://schemas.openxmlformats.org/drawingml/2006/main">
            <a:pPr indent="0" algn="l">
              <a:lnSpc>
                <a:spcPct val="80000"/>
              </a:lnSpc>
              <a:buNone/>
              <a:tabLst>
                <a:tab pos="0" algn="l"/>
                <a:tab pos="2436840" algn="l"/>
                <a:tab pos="4873680" algn="l"/>
                <a:tab pos="7310520" algn="l"/>
                <a:tab pos="9747360" algn="l"/>
              </a:tabLst>
            </a:pPr>
            <a:r>
              <a:rPr sz="8500" b="1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Click to edit the title text format</a:t>
            </a:r>
            <a:endParaRPr sz="8500" b="1" u="none"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</p:txBody>
      </p:sp>
      <p:sp>
        <p:nvSpPr>
          <p:cNvPr id="3" name="PlaceHolder 2">
            <a:extLst xmlns:a="http://schemas.openxmlformats.org/drawingml/2006/main">
              <a:ext uri="{FF2B5EF4-FFF2-40B4-BE49-F238E27FC236}">
                <a16:creationId xmlns:a16="http://schemas.microsoft.com/office/drawing/2014/main" id="{CCCCF7B4-6D16-4B8E-9113-4AF4F1EFD38A}"/>
              </a:ext>
            </a:extLst>
          </p:cNvPr>
          <p:cNvSpPr>
            <a:spLocks xmlns:a="http://schemas.openxmlformats.org/drawingml/2006/main" noGrp="1"/>
          </p:cNvSpPr>
          <p:nvPr>
            <p:ph type="body" idx="0"/>
          </p:nvPr>
        </p:nvSpPr>
        <p:spPr>
          <a:xfrm xmlns:a="http://schemas.openxmlformats.org/drawingml/2006/main">
            <a:off x="1206360" y="4247640"/>
            <a:ext cx="21970800" cy="8256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50760" tIns="50760" rIns="50760" bIns="50760" anchor="t">
            <a:normAutofit/>
          </a:bodyPr>
          <a:lstStyle xmlns:a="http://schemas.openxmlformats.org/drawingml/2006/main">
            <a:lvl1pPr algn="l">
              <a:lnSpc>
                <a:spcPct val="90000"/>
              </a:lnSpc>
              <a:spcBef>
                <a:spcPts val="4501"/>
              </a:spcBef>
              <a:buClr>
                <a:srgbClr val="000000"/>
              </a:buClr>
              <a:buSzPct val="123000"/>
              <a:buFont typeface="Helvetica Neue"/>
              <a:buChar char="•"/>
              <a:tabLst>
                <a:tab pos="2436840" algn="l"/>
                <a:tab pos="4873680" algn="l"/>
                <a:tab pos="7310520" algn="l"/>
                <a:tab pos="9747360" algn="l"/>
              </a:tabLst>
              <a:defRPr sz="4800" b="0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lvl1pPr>
            <a:lvl2pPr algn="l">
              <a:lnSpc>
                <a:spcPct val="90000"/>
              </a:lnSpc>
              <a:spcBef>
                <a:spcPts val="4501"/>
              </a:spcBef>
              <a:buClr>
                <a:srgbClr val="000000"/>
              </a:buClr>
              <a:buSzPct val="123000"/>
              <a:buFont typeface="Helvetica Neue"/>
              <a:buChar char="•"/>
              <a:tabLst>
                <a:tab pos="2436840" algn="l"/>
                <a:tab pos="4873680" algn="l"/>
                <a:tab pos="7310520" algn="l"/>
                <a:tab pos="9747360" algn="l"/>
              </a:tabLst>
              <a:defRPr sz="4800" b="0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lvl2pPr>
            <a:lvl3pPr algn="l">
              <a:lnSpc>
                <a:spcPct val="90000"/>
              </a:lnSpc>
              <a:spcBef>
                <a:spcPts val="4501"/>
              </a:spcBef>
              <a:buClr>
                <a:srgbClr val="000000"/>
              </a:buClr>
              <a:buSzPct val="123000"/>
              <a:buFont typeface="Helvetica Neue"/>
              <a:buChar char="•"/>
              <a:tabLst>
                <a:tab pos="2436840" algn="l"/>
                <a:tab pos="4873680" algn="l"/>
                <a:tab pos="7310520" algn="l"/>
                <a:tab pos="9747360" algn="l"/>
              </a:tabLst>
              <a:defRPr sz="4800" b="0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lvl3pPr>
            <a:lvl4pPr algn="l">
              <a:lnSpc>
                <a:spcPct val="90000"/>
              </a:lnSpc>
              <a:spcBef>
                <a:spcPts val="4501"/>
              </a:spcBef>
              <a:buClr>
                <a:srgbClr val="000000"/>
              </a:buClr>
              <a:buSzPct val="123000"/>
              <a:buFont typeface="Helvetica Neue"/>
              <a:buChar char="•"/>
              <a:tabLst>
                <a:tab pos="2436840" algn="l"/>
                <a:tab pos="4873680" algn="l"/>
                <a:tab pos="7310520" algn="l"/>
                <a:tab pos="9747360" algn="l"/>
              </a:tabLst>
              <a:defRPr sz="4800" b="0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lvl4pPr>
            <a:lvl5pPr algn="l">
              <a:lnSpc>
                <a:spcPct val="90000"/>
              </a:lnSpc>
              <a:spcBef>
                <a:spcPts val="4501"/>
              </a:spcBef>
              <a:buClr>
                <a:srgbClr val="000000"/>
              </a:buClr>
              <a:buSzPct val="123000"/>
              <a:buFont typeface="Helvetica Neue"/>
              <a:buChar char="•"/>
              <a:tabLst>
                <a:tab pos="2436840" algn="l"/>
                <a:tab pos="4873680" algn="l"/>
                <a:tab pos="7310520" algn="l"/>
                <a:tab pos="9747360" algn="l"/>
              </a:tabLst>
              <a:defRPr sz="4800" b="0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lvl5pPr>
            <a:lvl6pPr algn="l">
              <a:lnSpc>
                <a:spcPct val="90000"/>
              </a:lnSpc>
              <a:spcBef>
                <a:spcPts val="4501"/>
              </a:spcBef>
              <a:buClr>
                <a:srgbClr val="5E5E5E"/>
              </a:buClr>
              <a:buSzPct val="123000"/>
              <a:buFont typeface="Helvetica Neue"/>
              <a:buChar char="•"/>
              <a:tabLst>
                <a:tab pos="2436840" algn="l"/>
                <a:tab pos="4873680" algn="l"/>
                <a:tab pos="7310520" algn="l"/>
                <a:tab pos="9747360" algn="l"/>
              </a:tabLst>
              <a:defRPr sz="4800" b="0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lvl6pPr>
            <a:lvl7pPr algn="l">
              <a:lnSpc>
                <a:spcPct val="90000"/>
              </a:lnSpc>
              <a:spcBef>
                <a:spcPts val="4501"/>
              </a:spcBef>
              <a:buClr>
                <a:srgbClr val="5E5E5E"/>
              </a:buClr>
              <a:buSzPct val="123000"/>
              <a:buFont typeface="Helvetica Neue"/>
              <a:buChar char="•"/>
              <a:tabLst>
                <a:tab pos="2436840" algn="l"/>
                <a:tab pos="4873680" algn="l"/>
                <a:tab pos="7310520" algn="l"/>
                <a:tab pos="9747360" algn="l"/>
              </a:tabLst>
              <a:defRPr sz="4800" b="0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lvl7pPr>
          </a:lstStyle>
          <a:p xmlns:a="http://schemas.openxmlformats.org/drawingml/2006/main">
            <a:pPr marL="609480" indent="-609480" algn="l">
              <a:lnSpc>
                <a:spcPct val="90000"/>
              </a:lnSpc>
              <a:spcBef>
                <a:spcPts val="4501"/>
              </a:spcBef>
              <a:buClr>
                <a:srgbClr val="000000"/>
              </a:buClr>
              <a:buSzPct val="123000"/>
              <a:buFont typeface="Helvetica Neue"/>
              <a:buChar char="•"/>
              <a:tabLst>
                <a:tab pos="2436840" algn="l"/>
                <a:tab pos="4873680" algn="l"/>
                <a:tab pos="7310520" algn="l"/>
                <a:tab pos="9747360" algn="l"/>
              </a:tabLst>
            </a:pPr>
            <a:r>
              <a:rPr sz="4800" b="0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Click to edit the outline text format</a:t>
            </a:r>
            <a:endParaRPr sz="4800" b="0" u="none"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  <a:p xmlns:a="http://schemas.openxmlformats.org/drawingml/2006/main">
            <a:pPr marL="1219320" lvl="1" indent="-609840" algn="l">
              <a:lnSpc>
                <a:spcPct val="90000"/>
              </a:lnSpc>
              <a:spcBef>
                <a:spcPts val="4501"/>
              </a:spcBef>
              <a:buClr>
                <a:srgbClr val="000000"/>
              </a:buClr>
              <a:buSzPct val="123000"/>
              <a:buFont typeface="Helvetica Neue"/>
              <a:buChar char="•"/>
              <a:tabLst>
                <a:tab pos="2436840" algn="l"/>
                <a:tab pos="4873680" algn="l"/>
                <a:tab pos="7310520" algn="l"/>
                <a:tab pos="9747360" algn="l"/>
              </a:tabLst>
            </a:pPr>
            <a:r>
              <a:rPr sz="4800" b="0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Second Outline Level</a:t>
            </a:r>
            <a:endParaRPr sz="4800" b="0" u="none"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  <a:p xmlns:a="http://schemas.openxmlformats.org/drawingml/2006/main">
            <a:pPr marL="1828800" lvl="2" indent="-609480" algn="l">
              <a:lnSpc>
                <a:spcPct val="90000"/>
              </a:lnSpc>
              <a:spcBef>
                <a:spcPts val="4501"/>
              </a:spcBef>
              <a:buClr>
                <a:srgbClr val="000000"/>
              </a:buClr>
              <a:buSzPct val="123000"/>
              <a:buFont typeface="Helvetica Neue"/>
              <a:buChar char="•"/>
              <a:tabLst>
                <a:tab pos="2436840" algn="l"/>
                <a:tab pos="4873680" algn="l"/>
                <a:tab pos="7310520" algn="l"/>
                <a:tab pos="9747360" algn="l"/>
              </a:tabLst>
            </a:pPr>
            <a:r>
              <a:rPr sz="4800" b="0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Third Outline Level</a:t>
            </a:r>
            <a:endParaRPr sz="4800" b="0" u="none"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  <a:p xmlns:a="http://schemas.openxmlformats.org/drawingml/2006/main">
            <a:pPr marL="2438280" lvl="3" indent="-609480" algn="l">
              <a:lnSpc>
                <a:spcPct val="90000"/>
              </a:lnSpc>
              <a:spcBef>
                <a:spcPts val="4501"/>
              </a:spcBef>
              <a:buClr>
                <a:srgbClr val="000000"/>
              </a:buClr>
              <a:buSzPct val="123000"/>
              <a:buFont typeface="Helvetica Neue"/>
              <a:buChar char="•"/>
              <a:tabLst>
                <a:tab pos="2436840" algn="l"/>
                <a:tab pos="4873680" algn="l"/>
                <a:tab pos="7310520" algn="l"/>
                <a:tab pos="9747360" algn="l"/>
              </a:tabLst>
            </a:pPr>
            <a:r>
              <a:rPr sz="4800" b="0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Fourth Outline Level</a:t>
            </a:r>
            <a:endParaRPr sz="4800" b="0" u="none"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  <a:p xmlns:a="http://schemas.openxmlformats.org/drawingml/2006/main">
            <a:pPr marL="3048120" lvl="4" indent="-609840" algn="l">
              <a:lnSpc>
                <a:spcPct val="90000"/>
              </a:lnSpc>
              <a:spcBef>
                <a:spcPts val="4501"/>
              </a:spcBef>
              <a:buClr>
                <a:srgbClr val="000000"/>
              </a:buClr>
              <a:buSzPct val="123000"/>
              <a:buFont typeface="Helvetica Neue"/>
              <a:buChar char="•"/>
              <a:tabLst>
                <a:tab pos="2436840" algn="l"/>
                <a:tab pos="4873680" algn="l"/>
                <a:tab pos="7310520" algn="l"/>
                <a:tab pos="9747360" algn="l"/>
              </a:tabLst>
            </a:pPr>
            <a:r>
              <a:rPr sz="4800" b="0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Fifth Outline Level</a:t>
            </a:r>
            <a:endParaRPr sz="4800" b="0" u="none"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  <a:p xmlns:a="http://schemas.openxmlformats.org/drawingml/2006/main">
            <a:pPr marL="3048120" lvl="5" indent="-609840" algn="l">
              <a:lnSpc>
                <a:spcPct val="90000"/>
              </a:lnSpc>
              <a:spcBef>
                <a:spcPts val="4501"/>
              </a:spcBef>
              <a:buClr>
                <a:srgbClr val="5E5E5E"/>
              </a:buClr>
              <a:buSzPct val="123000"/>
              <a:buFont typeface="Helvetica Neue"/>
              <a:buChar char="•"/>
              <a:tabLst>
                <a:tab pos="2436840" algn="l"/>
                <a:tab pos="4873680" algn="l"/>
                <a:tab pos="7310520" algn="l"/>
                <a:tab pos="9747360" algn="l"/>
              </a:tabLst>
            </a:pPr>
            <a:r>
              <a:rPr sz="4800" b="0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Sixth Outline Level</a:t>
            </a:r>
            <a:endParaRPr sz="4800" b="0" u="none"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  <a:p xmlns:a="http://schemas.openxmlformats.org/drawingml/2006/main">
            <a:pPr marL="3048120" lvl="6" indent="-609840" algn="l">
              <a:lnSpc>
                <a:spcPct val="90000"/>
              </a:lnSpc>
              <a:spcBef>
                <a:spcPts val="4501"/>
              </a:spcBef>
              <a:buClr>
                <a:srgbClr val="5E5E5E"/>
              </a:buClr>
              <a:buSzPct val="123000"/>
              <a:buFont typeface="Helvetica Neue"/>
              <a:buChar char="•"/>
              <a:tabLst>
                <a:tab pos="2436840" algn="l"/>
                <a:tab pos="4873680" algn="l"/>
                <a:tab pos="7310520" algn="l"/>
                <a:tab pos="9747360" algn="l"/>
              </a:tabLst>
            </a:pPr>
            <a:r>
              <a:rPr sz="4800" b="0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Seventh Outline Level</a:t>
            </a:r>
            <a:endParaRPr sz="4800" b="0" u="none"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</p:txBody>
      </p:sp>
      <p:sp>
        <p:nvSpPr>
          <p:cNvPr id="4" name="PlaceHolder 3">
            <a:extLst xmlns:a="http://schemas.openxmlformats.org/drawingml/2006/main">
              <a:ext uri="{FF2B5EF4-FFF2-40B4-BE49-F238E27FC236}">
                <a16:creationId xmlns:a16="http://schemas.microsoft.com/office/drawing/2014/main" id="{EAA7D197-F8E9-40F7-9EC6-133934651F98}"/>
              </a:ext>
            </a:extLst>
          </p:cNvPr>
          <p:cNvSpPr>
            <a:spLocks xmlns:a="http://schemas.openxmlformats.org/drawingml/2006/main" noGrp="1"/>
          </p:cNvSpPr>
          <p:nvPr>
            <p:ph type="sldNum" idx="1"/>
          </p:nvPr>
        </p:nvSpPr>
        <p:spPr>
          <a:xfrm xmlns:a="http://schemas.openxmlformats.org/drawingml/2006/main">
            <a:off x="12000960" y="13079160"/>
            <a:ext cx="368280" cy="376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38160">
            <a:noFill/>
          </a:ln>
        </p:spPr>
        <p:txBody>
          <a:bodyPr xmlns:a="http://schemas.openxmlformats.org/drawingml/2006/main" lIns="50760" tIns="50760" rIns="50760" bIns="50760" anchor="b">
            <a:noAutofit/>
          </a:bodyPr>
          <a:lstStyle xmlns:a="http://schemas.openxmlformats.org/drawingml/2006/main">
            <a:lvl1pPr indent="0" algn="ctr">
              <a:buNone/>
              <a:tabLst>
                <a:tab pos="0" algn="l"/>
                <a:tab pos="584280" algn="l"/>
                <a:tab pos="1168560" algn="l"/>
                <a:tab pos="1752480" algn="l"/>
                <a:tab pos="2336760" algn="l"/>
                <a:tab pos="2921040" algn="l"/>
                <a:tab pos="3505320" algn="l"/>
                <a:tab pos="4089240" algn="l"/>
                <a:tab pos="4673520" algn="l"/>
                <a:tab pos="5257800" algn="l"/>
                <a:tab pos="5842080" algn="l"/>
                <a:tab pos="6426360" algn="l"/>
                <a:tab pos="7010280" algn="l"/>
                <a:tab pos="7594560" algn="l"/>
                <a:tab pos="8178840" algn="l"/>
                <a:tab pos="8763120" algn="l"/>
                <a:tab pos="9347040" algn="l"/>
                <a:tab pos="9931320" algn="l"/>
                <a:tab pos="10515600" algn="l"/>
              </a:tabLst>
              <a:defRPr sz="1800" b="0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lvl1pPr>
          </a:lstStyle>
          <a:p xmlns:a="http://schemas.openxmlformats.org/drawingml/2006/main">
            <a:pPr indent="0" algn="ctr">
              <a:buNone/>
              <a:tabLst>
                <a:tab pos="0" algn="l"/>
                <a:tab pos="584280" algn="l"/>
                <a:tab pos="1168560" algn="l"/>
                <a:tab pos="1752480" algn="l"/>
                <a:tab pos="2336760" algn="l"/>
                <a:tab pos="2921040" algn="l"/>
                <a:tab pos="3505320" algn="l"/>
                <a:tab pos="4089240" algn="l"/>
                <a:tab pos="4673520" algn="l"/>
                <a:tab pos="5257800" algn="l"/>
                <a:tab pos="5842080" algn="l"/>
                <a:tab pos="6426360" algn="l"/>
                <a:tab pos="7010280" algn="l"/>
                <a:tab pos="7594560" algn="l"/>
                <a:tab pos="8178840" algn="l"/>
                <a:tab pos="8763120" algn="l"/>
                <a:tab pos="9347040" algn="l"/>
                <a:tab pos="9931320" algn="l"/>
                <a:tab pos="10515600" algn="l"/>
              </a:tabLst>
            </a:pPr>
            <a:fld id="{A51C0B35-5593-467B-AC7E-30F6E4BA2243}" type="slidenum">
              <a:rPr sz="1800" b="0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&lt;number&gt;</a:t>
            </a:fld>
            <a:endParaRPr sz="1800" b="0" u="none">
              <a:solidFill>
                <a:srgbClr val="5E5E5E"/>
              </a:solidFill>
              <a:latin typeface="Helvetica Neue"/>
              <a:ea typeface="Helvetica Neue"/>
              <a:cs typeface="Helvetica Neue"/>
            </a:endParaRPr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097fbe5f5de445a3" /><Relationship Type="http://schemas.openxmlformats.org/officeDocument/2006/relationships/slideLayout" Target="/ppt/slideLayouts/slideLayout1.xml" Id="R1575fa6a3a5343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75fa6a3a534326"/>
  </p:sldLayoutIdLst>
</p:sldMaster>
</file>

<file path=ppt/slideMasters/theme/theme2.xml><?xml version="1.0" encoding="utf-8"?>
<a:theme xmlns:a="http://schemas.openxmlformats.org/drawingml/2006/main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LibreOffice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prstDash val="solid"/>
        </a:ln>
        <a:ln w="6350">
          <a:prstDash val="solid"/>
        </a:ln>
        <a:ln w="6350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61f5139c14220" /><Relationship Type="http://schemas.openxmlformats.org/officeDocument/2006/relationships/notesSlide" Target="/ppt/notesSlides/notesSlide1.xml" Id="R4eca15035bad4f09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8cb7a8cf14e74" /><Relationship Type="http://schemas.openxmlformats.org/officeDocument/2006/relationships/image" Target="/ppt/media/image8.png" Id="R0fd04aec1d074127" /><Relationship Type="http://schemas.openxmlformats.org/officeDocument/2006/relationships/image" Target="/ppt/media/image9.png" Id="R9a6bea6092c941cc" /><Relationship Type="http://schemas.openxmlformats.org/officeDocument/2006/relationships/notesSlide" Target="/ppt/notesSlides/notesSlide10.xml" Id="R50b642fbb7464b41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30bc2150445b9" /><Relationship Type="http://schemas.openxmlformats.org/officeDocument/2006/relationships/image" Target="/ppt/media/image10.png" Id="Rffcd7029b2cf465b" /><Relationship Type="http://schemas.openxmlformats.org/officeDocument/2006/relationships/image" Target="/ppt/media/image11.png" Id="R3afce59750a740c4" /><Relationship Type="http://schemas.openxmlformats.org/officeDocument/2006/relationships/notesSlide" Target="/ppt/notesSlides/notesSlide11.xml" Id="R97c64b5595c1404b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a193bb4b84725" /><Relationship Type="http://schemas.openxmlformats.org/officeDocument/2006/relationships/image" Target="/ppt/media/image12.png" Id="R9b2927fa95c840ab" /><Relationship Type="http://schemas.openxmlformats.org/officeDocument/2006/relationships/image" Target="/ppt/media/image13.png" Id="Rbe4311bec28844f1" /><Relationship Type="http://schemas.openxmlformats.org/officeDocument/2006/relationships/notesSlide" Target="/ppt/notesSlides/notesSlide12.xml" Id="R1ab2e6f225e94aba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6de26cfeb459a" /><Relationship Type="http://schemas.openxmlformats.org/officeDocument/2006/relationships/image" Target="/ppt/media/image14.png" Id="R5c415cd7b45d4787" /><Relationship Type="http://schemas.openxmlformats.org/officeDocument/2006/relationships/notesSlide" Target="/ppt/notesSlides/notesSlide13.xml" Id="Rff9883248a2c437c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e5d96a3b34552" /><Relationship Type="http://schemas.openxmlformats.org/officeDocument/2006/relationships/image" Target="/ppt/media/image15.png" Id="R9d8d1a9cc3c14938" /><Relationship Type="http://schemas.openxmlformats.org/officeDocument/2006/relationships/image" Target="/ppt/media/image16.png" Id="R27cdc60398d64637" /><Relationship Type="http://schemas.openxmlformats.org/officeDocument/2006/relationships/notesSlide" Target="/ppt/notesSlides/notesSlide14.xml" Id="Rbc3baa1f890240d3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6cf80e22b4630" /><Relationship Type="http://schemas.openxmlformats.org/officeDocument/2006/relationships/image" Target="/ppt/media/image17.png" Id="R30a6c7a384d84db1" /><Relationship Type="http://schemas.openxmlformats.org/officeDocument/2006/relationships/notesSlide" Target="/ppt/notesSlides/notesSlide15.xml" Id="R6ad673f50eb6444d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d5145f7104ff8" /><Relationship Type="http://schemas.openxmlformats.org/officeDocument/2006/relationships/image" Target="/ppt/media/image18.png" Id="Re6275500faed4c0b" /><Relationship Type="http://schemas.openxmlformats.org/officeDocument/2006/relationships/image" Target="/ppt/media/image19.png" Id="Rd5b3090ccbec4a5d" /><Relationship Type="http://schemas.openxmlformats.org/officeDocument/2006/relationships/notesSlide" Target="/ppt/notesSlides/notesSlide16.xml" Id="Rb361ba943d1c41a2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fdc7c372e42c9" /><Relationship Type="http://schemas.openxmlformats.org/officeDocument/2006/relationships/image" Target="/ppt/media/image20.png" Id="Rf858c66bbd694901" /><Relationship Type="http://schemas.openxmlformats.org/officeDocument/2006/relationships/image" Target="/ppt/media/image21.png" Id="Rd800cb47eedf4497" /><Relationship Type="http://schemas.openxmlformats.org/officeDocument/2006/relationships/notesSlide" Target="/ppt/notesSlides/notesSlide17.xml" Id="Re7c10d0cb57f4fbf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af1dfea0e4f29" /><Relationship Type="http://schemas.openxmlformats.org/officeDocument/2006/relationships/image" Target="/ppt/media/image22.png" Id="R8cb6d202b9f24794" /><Relationship Type="http://schemas.openxmlformats.org/officeDocument/2006/relationships/image" Target="/ppt/media/image23.png" Id="R8878b02eece544eb" /><Relationship Type="http://schemas.openxmlformats.org/officeDocument/2006/relationships/notesSlide" Target="/ppt/notesSlides/notesSlide18.xml" Id="R7db3781c7e7d49d2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d33202238462f" /><Relationship Type="http://schemas.openxmlformats.org/officeDocument/2006/relationships/notesSlide" Target="/ppt/notesSlides/notesSlide19.xml" Id="R6b27e6ccfd4d4a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7841a51604d48" /><Relationship Type="http://schemas.openxmlformats.org/officeDocument/2006/relationships/hyperlink" Target="https://www.kaggle.com/datasets/equilibriumm/sleep-efficiency" TargetMode="External" Id="R6b662a83f28d435c" /><Relationship Type="http://schemas.openxmlformats.org/officeDocument/2006/relationships/notesSlide" Target="/ppt/notesSlides/notesSlide2.xml" Id="R0a6502623d6340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74e9f34a845ab" /><Relationship Type="http://schemas.openxmlformats.org/officeDocument/2006/relationships/image" Target="/ppt/media/image.png" Id="Rf729bf184afe483f" /><Relationship Type="http://schemas.openxmlformats.org/officeDocument/2006/relationships/notesSlide" Target="/ppt/notesSlides/notesSlide3.xml" Id="R5f6a327192814d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95e14b9d542ea" /><Relationship Type="http://schemas.openxmlformats.org/officeDocument/2006/relationships/image" Target="/ppt/media/image2.png" Id="Rfb3f791950464334" /><Relationship Type="http://schemas.openxmlformats.org/officeDocument/2006/relationships/notesSlide" Target="/ppt/notesSlides/notesSlide4.xml" Id="R65a3f26e47a24b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444d4a8d0402d" /><Relationship Type="http://schemas.openxmlformats.org/officeDocument/2006/relationships/image" Target="/ppt/media/image3.png" Id="R93d897a936304de7" /><Relationship Type="http://schemas.openxmlformats.org/officeDocument/2006/relationships/notesSlide" Target="/ppt/notesSlides/notesSlide5.xml" Id="R6ed953643af641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934ad80d94295" /><Relationship Type="http://schemas.openxmlformats.org/officeDocument/2006/relationships/image" Target="/ppt/media/image4.png" Id="Rab7732f779d64ea1" /><Relationship Type="http://schemas.openxmlformats.org/officeDocument/2006/relationships/notesSlide" Target="/ppt/notesSlides/notesSlide6.xml" Id="Rf39d43c87c384c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95bf9bab74a60" /><Relationship Type="http://schemas.openxmlformats.org/officeDocument/2006/relationships/image" Target="/ppt/media/image5.png" Id="R449b6a9addca49a9" /><Relationship Type="http://schemas.openxmlformats.org/officeDocument/2006/relationships/notesSlide" Target="/ppt/notesSlides/notesSlide7.xml" Id="R9833034e1fe84be1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e3f4f0eb04a6c" /><Relationship Type="http://schemas.openxmlformats.org/officeDocument/2006/relationships/notesSlide" Target="/ppt/notesSlides/notesSlide8.xml" Id="R5e776a8199d54948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b6a09653b4f7f" /><Relationship Type="http://schemas.openxmlformats.org/officeDocument/2006/relationships/image" Target="/ppt/media/image6.png" Id="R34d7450d566f497f" /><Relationship Type="http://schemas.openxmlformats.org/officeDocument/2006/relationships/image" Target="/ppt/media/image7.png" Id="R8d64d94d14564f2c" /><Relationship Type="http://schemas.openxmlformats.org/officeDocument/2006/relationships/notesSlide" Target="/ppt/notesSlides/notesSlide9.xml" Id="R0c75079733c448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PlaceHolder 1">
            <a:extLst xmlns:a="http://schemas.openxmlformats.org/drawingml/2006/main">
              <a:ext uri="{FF2B5EF4-FFF2-40B4-BE49-F238E27FC236}">
                <a16:creationId xmlns:a16="http://schemas.microsoft.com/office/drawing/2014/main" id="{28DD29ED-157A-4067-A74B-12024CF8CBB8}"/>
              </a:ext>
            </a:extLst>
          </p:cNvPr>
          <p:cNvSpPr>
            <a:spLocks xmlns:a="http://schemas.openxmlformats.org/drawingml/2006/main" noGrp="1"/>
          </p:cNvSpPr>
          <p:nvPr>
            <p:ph idx="0"/>
          </p:nvPr>
        </p:nvSpPr>
        <p:spPr>
          <a:xfrm xmlns:a="http://schemas.openxmlformats.org/drawingml/2006/main">
            <a:off x="1201680" y="11860200"/>
            <a:ext cx="21970800" cy="6364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45360" tIns="45360" rIns="45360" bIns="45360" anchor="t">
            <a:normAutofit fontScale="92500" lnSpcReduction="9999"/>
          </a:bodyPr>
          <a:lstStyle xmlns:a="http://schemas.openxmlformats.org/drawingml/2006/main"/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  <a:tab pos="825480" algn="l"/>
                <a:tab pos="1650960" algn="l"/>
                <a:tab pos="2476440" algn="l"/>
                <a:tab pos="3301920" algn="l"/>
                <a:tab pos="4127400" algn="l"/>
                <a:tab pos="4952880" algn="l"/>
                <a:tab pos="5778360" algn="l"/>
                <a:tab pos="6603840" algn="l"/>
                <a:tab pos="7429680" algn="l"/>
                <a:tab pos="8255160" algn="l"/>
                <a:tab pos="9080640" algn="l"/>
                <a:tab pos="9906120" algn="l"/>
                <a:tab pos="10731600" algn="l"/>
              </a:tabLst>
            </a:pPr>
            <a:r>
              <a:rPr sz="3600" b="1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Ece Erke</a:t>
            </a:r>
            <a:endParaRPr sz="3600" b="0" u="none"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</p:txBody>
      </p:sp>
      <p:sp>
        <p:nvSpPr>
          <p:cNvPr id="6" name="PlaceHolder 2">
            <a:extLst xmlns:a="http://schemas.openxmlformats.org/drawingml/2006/main">
              <a:ext uri="{FF2B5EF4-FFF2-40B4-BE49-F238E27FC236}">
                <a16:creationId xmlns:a16="http://schemas.microsoft.com/office/drawing/2014/main" id="{C149D2EF-04B6-4CB5-8A03-9A1E6358FA7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1206360" y="2574720"/>
            <a:ext cx="21970800" cy="4648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50760" tIns="50760" rIns="50760" bIns="50760" anchor="b">
            <a:noAutofit/>
          </a:bodyPr>
          <a:lstStyle xmlns:a="http://schemas.openxmlformats.org/drawingml/2006/main"/>
          <a:p xmlns:a="http://schemas.openxmlformats.org/drawingml/2006/main">
            <a:pPr indent="0" algn="l">
              <a:lnSpc>
                <a:spcPct val="80000"/>
              </a:lnSpc>
              <a:buNone/>
              <a:tabLst>
                <a:tab pos="0" algn="l"/>
                <a:tab pos="2436840" algn="l"/>
                <a:tab pos="4873680" algn="l"/>
                <a:tab pos="7310520" algn="l"/>
                <a:tab pos="9747360" algn="l"/>
              </a:tabLst>
            </a:pPr>
            <a:r>
              <a:rPr sz="11600" b="1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Sleep Efficiency and Lifestyle Choices</a:t>
            </a:r>
            <a:endParaRPr sz="11600" b="1" u="none"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</p:txBody>
      </p:sp>
      <p:sp>
        <p:nvSpPr>
          <p:cNvPr id="7" name="PlaceHolder 3">
            <a:extLst xmlns:a="http://schemas.openxmlformats.org/drawingml/2006/main">
              <a:ext uri="{FF2B5EF4-FFF2-40B4-BE49-F238E27FC236}">
                <a16:creationId xmlns:a16="http://schemas.microsoft.com/office/drawing/2014/main" id="{C788B99E-B553-46EC-A0B7-84CC4A1E5C7E}"/>
              </a:ext>
            </a:extLst>
          </p:cNvPr>
          <p:cNvSpPr>
            <a:spLocks xmlns:a="http://schemas.openxmlformats.org/drawingml/2006/main" noGrp="1"/>
          </p:cNvSpPr>
          <p:nvPr>
            <p:ph type="subTitle" idx="0"/>
          </p:nvPr>
        </p:nvSpPr>
        <p:spPr>
          <a:xfrm xmlns:a="http://schemas.openxmlformats.org/drawingml/2006/main">
            <a:off x="1201680" y="7222680"/>
            <a:ext cx="21970800" cy="19047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50760" tIns="50760" rIns="50760" bIns="50760" anchor="t">
            <a:noAutofit/>
          </a:bodyPr>
          <a:lstStyle xmlns:a="http://schemas.openxmlformats.org/drawingml/2006/main"/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  <a:tab pos="825480" algn="l"/>
                <a:tab pos="1650960" algn="l"/>
                <a:tab pos="2476440" algn="l"/>
                <a:tab pos="3301920" algn="l"/>
                <a:tab pos="4127400" algn="l"/>
                <a:tab pos="4952880" algn="l"/>
                <a:tab pos="5778360" algn="l"/>
                <a:tab pos="6603840" algn="l"/>
                <a:tab pos="7429680" algn="l"/>
                <a:tab pos="8255160" algn="l"/>
                <a:tab pos="9080640" algn="l"/>
                <a:tab pos="9906120" algn="l"/>
                <a:tab pos="10731600" algn="l"/>
              </a:tabLst>
            </a:pPr>
            <a:r>
              <a:rPr sz="5500" b="1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COM SCI 450.2 · Individual Project Presentation</a:t>
            </a:r>
            <a:endParaRPr sz="5500" b="0" u="none"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125677675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5" name="PlaceHolder 1">
            <a:extLst xmlns:a="http://schemas.openxmlformats.org/drawingml/2006/main">
              <a:ext uri="{FF2B5EF4-FFF2-40B4-BE49-F238E27FC236}">
                <a16:creationId xmlns:a16="http://schemas.microsoft.com/office/drawing/2014/main" id="{5F687A6A-3204-453A-A7EF-EAA047089989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1206360" y="1079280"/>
            <a:ext cx="21970800" cy="14335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50760" tIns="50760" rIns="50760" bIns="50760" anchor="t">
            <a:noAutofit/>
          </a:bodyPr>
          <a:lstStyle xmlns:a="http://schemas.openxmlformats.org/drawingml/2006/main"/>
          <a:p xmlns:a="http://schemas.openxmlformats.org/drawingml/2006/main">
            <a:pPr indent="0" algn="l">
              <a:lnSpc>
                <a:spcPct val="80000"/>
              </a:lnSpc>
              <a:buNone/>
              <a:tabLst>
                <a:tab pos="0" algn="l"/>
                <a:tab pos="2436840" algn="l"/>
                <a:tab pos="4873680" algn="l"/>
                <a:tab pos="7310520" algn="l"/>
                <a:tab pos="9747360" algn="l"/>
              </a:tabLst>
            </a:pPr>
            <a:r>
              <a:rPr sz="8500" b="1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Exercise Level &amp; Sleep</a:t>
            </a:r>
            <a:endParaRPr sz="8500" b="1" u="none"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</p:txBody>
      </p:sp>
      <p:pic>
        <p:nvPicPr>
          <p:cNvPr id="46" name="Screenshot 2023-05-07 at 5.34.02 PM.png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fd04aec1d074127"/>
          <a:stretch xmlns:a="http://schemas.openxmlformats.org/drawingml/2006/main"/>
        </p:blipFill>
        <p:spPr>
          <a:xfrm xmlns:a="http://schemas.openxmlformats.org/drawingml/2006/main" flipH="0" flipV="0">
            <a:off x="469800" y="3716280"/>
            <a:ext cx="11430000" cy="8137440"/>
          </a:xfrm>
          <a:prstGeom xmlns:a="http://schemas.openxmlformats.org/drawingml/2006/main" prst="rect">
            <a:avLst/>
          </a:prstGeom>
          <a:ln xmlns:a="http://schemas.openxmlformats.org/drawingml/2006/main" w="38160">
            <a:noFill/>
          </a:ln>
        </p:spPr>
      </p:pic>
      <p:pic>
        <p:nvPicPr>
          <p:cNvPr id="47" name="Screenshot 2023-05-07 at 5.25.25 PM.png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a6bea6092c941cc"/>
          <a:stretch xmlns:a="http://schemas.openxmlformats.org/drawingml/2006/main"/>
        </p:blipFill>
        <p:spPr>
          <a:xfrm xmlns:a="http://schemas.openxmlformats.org/drawingml/2006/main" flipH="0" flipV="0">
            <a:off x="12377520" y="3784320"/>
            <a:ext cx="11430000" cy="8001000"/>
          </a:xfrm>
          <a:prstGeom xmlns:a="http://schemas.openxmlformats.org/drawingml/2006/main" prst="rect">
            <a:avLst/>
          </a:prstGeom>
          <a:ln xmlns:a="http://schemas.openxmlformats.org/drawingml/2006/main" w="38160">
            <a:noFill/>
          </a:ln>
        </p:spPr>
      </p:pic>
      <p:sp>
        <p:nvSpPr>
          <p:cNvPr id="38" name="0.7448182">
            <a:extLst xmlns:a="http://schemas.openxmlformats.org/drawingml/2006/main">
              <a:ext uri="{FF2B5EF4-FFF2-40B4-BE49-F238E27FC236}">
                <a16:creationId xmlns:a16="http://schemas.microsoft.com/office/drawing/2014/main" id="{0085DD88-64F8-4331-920C-C4A3F6E8AC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080" y="5286240"/>
            <a:ext cx="1546560" cy="4672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3816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50760" tIns="50760" rIns="50760" bIns="5076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  <a:tabLst>
                <a:tab pos="0" algn="l"/>
                <a:tab pos="2436840" algn="l"/>
                <a:tab pos="4873680" algn="l"/>
                <a:tab pos="7310520" algn="l"/>
                <a:tab pos="9747360" algn="l"/>
              </a:tabLst>
            </a:pPr>
            <a:r>
              <a:rPr sz="2400" b="1" u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</a:rPr>
              <a:t>0.7448182</a:t>
            </a:r>
            <a:endParaRPr sz="2400" b="0" u="none">
              <a:solidFill>
                <a:srgbClr val="5E5E5E"/>
              </a:solidFill>
              <a:latin typeface="Helvetica Neue"/>
              <a:ea typeface="Helvetica Neue"/>
              <a:cs typeface="Helvetica Neue"/>
            </a:endParaRPr>
          </a:p>
        </p:txBody>
      </p:sp>
      <p:sp>
        <p:nvSpPr>
          <p:cNvPr id="39" name="0.8826190">
            <a:extLst xmlns:a="http://schemas.openxmlformats.org/drawingml/2006/main">
              <a:ext uri="{FF2B5EF4-FFF2-40B4-BE49-F238E27FC236}">
                <a16:creationId xmlns:a16="http://schemas.microsoft.com/office/drawing/2014/main" id="{2A4F90D9-731D-4A11-B902-D4CBC4C088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28640" y="4492440"/>
            <a:ext cx="1584720" cy="4672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3816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50760" tIns="50760" rIns="50760" bIns="5076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  <a:tabLst>
                <a:tab pos="0" algn="l"/>
                <a:tab pos="2436840" algn="l"/>
                <a:tab pos="4873680" algn="l"/>
                <a:tab pos="7310520" algn="l"/>
                <a:tab pos="9747360" algn="l"/>
              </a:tabLst>
            </a:pPr>
            <a:r>
              <a:rPr sz="2400" b="1" u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</a:rPr>
              <a:t>0.8826190</a:t>
            </a:r>
            <a:endParaRPr sz="2400" b="0" u="none">
              <a:solidFill>
                <a:srgbClr val="5E5E5E"/>
              </a:solidFill>
              <a:latin typeface="Helvetica Neue"/>
              <a:ea typeface="Helvetica Neue"/>
              <a:cs typeface="Helvetica Neue"/>
            </a:endParaRPr>
          </a:p>
        </p:txBody>
      </p:sp>
      <p:sp>
        <p:nvSpPr>
          <p:cNvPr id="40" name="0.7992035">
            <a:extLst xmlns:a="http://schemas.openxmlformats.org/drawingml/2006/main">
              <a:ext uri="{FF2B5EF4-FFF2-40B4-BE49-F238E27FC236}">
                <a16:creationId xmlns:a16="http://schemas.microsoft.com/office/drawing/2014/main" id="{41D484C8-A1C6-4105-964B-A4E17E0B1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7680" y="5023440"/>
            <a:ext cx="1599840" cy="4672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3816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50760" tIns="50760" rIns="50760" bIns="5076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  <a:tabLst>
                <a:tab pos="0" algn="l"/>
                <a:tab pos="2436840" algn="l"/>
                <a:tab pos="4873680" algn="l"/>
                <a:tab pos="7310520" algn="l"/>
                <a:tab pos="9747360" algn="l"/>
              </a:tabLst>
            </a:pPr>
            <a:r>
              <a:rPr sz="2400" b="1" u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</a:rPr>
              <a:t>0.7992035</a:t>
            </a:r>
            <a:endParaRPr sz="2400" b="0" u="none">
              <a:solidFill>
                <a:srgbClr val="5E5E5E"/>
              </a:solidFill>
              <a:latin typeface="Helvetica Neue"/>
              <a:ea typeface="Helvetica Neue"/>
              <a:cs typeface="Helvetica Neue"/>
            </a:endParaRPr>
          </a:p>
        </p:txBody>
      </p:sp>
      <p:sp>
        <p:nvSpPr>
          <p:cNvPr id="41" name="0.7879675">
            <a:extLst xmlns:a="http://schemas.openxmlformats.org/drawingml/2006/main">
              <a:ext uri="{FF2B5EF4-FFF2-40B4-BE49-F238E27FC236}">
                <a16:creationId xmlns:a16="http://schemas.microsoft.com/office/drawing/2014/main" id="{F5B51BE4-07AB-466F-A4C2-26823236BE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69360" y="5023440"/>
            <a:ext cx="1578600" cy="4672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3816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50760" tIns="50760" rIns="50760" bIns="5076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  <a:tabLst>
                <a:tab pos="0" algn="l"/>
                <a:tab pos="2436840" algn="l"/>
                <a:tab pos="4873680" algn="l"/>
                <a:tab pos="7310520" algn="l"/>
                <a:tab pos="9747360" algn="l"/>
              </a:tabLst>
            </a:pPr>
            <a:r>
              <a:rPr sz="2400" b="1" u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</a:rPr>
              <a:t>0.7879675</a:t>
            </a:r>
            <a:endParaRPr sz="2400" b="0" u="none">
              <a:solidFill>
                <a:srgbClr val="5E5E5E"/>
              </a:solidFill>
              <a:latin typeface="Helvetica Neue"/>
              <a:ea typeface="Helvetica Neue"/>
              <a:cs typeface="Helvetica Neue"/>
            </a:endParaRPr>
          </a:p>
        </p:txBody>
      </p:sp>
      <p:sp>
        <p:nvSpPr>
          <p:cNvPr id="42" name="Effect on Sleep Efficiency">
            <a:extLst xmlns:a="http://schemas.openxmlformats.org/drawingml/2006/main">
              <a:ext uri="{FF2B5EF4-FFF2-40B4-BE49-F238E27FC236}">
                <a16:creationId xmlns:a16="http://schemas.microsoft.com/office/drawing/2014/main" id="{69E2B9F8-2960-4602-B6EC-C918E74084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6360" y="2373120"/>
            <a:ext cx="21970800" cy="934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3816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45360" tIns="46800" rIns="45360" bIns="46800" anchor="t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tabLst>
                <a:tab pos="0" algn="l"/>
                <a:tab pos="825480" algn="l"/>
                <a:tab pos="1650960" algn="l"/>
                <a:tab pos="2476440" algn="l"/>
                <a:tab pos="3301920" algn="l"/>
                <a:tab pos="4127400" algn="l"/>
                <a:tab pos="4952880" algn="l"/>
                <a:tab pos="5778360" algn="l"/>
                <a:tab pos="6603840" algn="l"/>
                <a:tab pos="7429680" algn="l"/>
                <a:tab pos="8255160" algn="l"/>
                <a:tab pos="9080640" algn="l"/>
                <a:tab pos="9906120" algn="l"/>
                <a:tab pos="10731600" algn="l"/>
              </a:tabLst>
            </a:pPr>
            <a:r>
              <a:rPr sz="5500" b="1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Effect on Sleep Efficiency</a:t>
            </a:r>
            <a:endParaRPr sz="5500" b="0" u="none">
              <a:solidFill>
                <a:srgbClr val="5E5E5E"/>
              </a:solidFill>
              <a:latin typeface="Helvetica Neue"/>
              <a:ea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924466258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3" name="PlaceHolder 1">
            <a:extLst xmlns:a="http://schemas.openxmlformats.org/drawingml/2006/main">
              <a:ext uri="{FF2B5EF4-FFF2-40B4-BE49-F238E27FC236}">
                <a16:creationId xmlns:a16="http://schemas.microsoft.com/office/drawing/2014/main" id="{F46F3FB0-2362-4A31-B24E-36E42A6EB1A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1206360" y="1079280"/>
            <a:ext cx="21970800" cy="14335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50760" tIns="50760" rIns="50760" bIns="50760" anchor="t">
            <a:noAutofit/>
          </a:bodyPr>
          <a:lstStyle xmlns:a="http://schemas.openxmlformats.org/drawingml/2006/main"/>
          <a:p xmlns:a="http://schemas.openxmlformats.org/drawingml/2006/main">
            <a:pPr indent="0" algn="l">
              <a:lnSpc>
                <a:spcPct val="80000"/>
              </a:lnSpc>
              <a:buNone/>
              <a:tabLst>
                <a:tab pos="0" algn="l"/>
                <a:tab pos="2436840" algn="l"/>
                <a:tab pos="4873680" algn="l"/>
                <a:tab pos="7310520" algn="l"/>
                <a:tab pos="9747360" algn="l"/>
              </a:tabLst>
            </a:pPr>
            <a:r>
              <a:rPr sz="8500" b="1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Exercise Level &amp; Sleep</a:t>
            </a:r>
            <a:endParaRPr sz="8500" b="1" u="none"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</p:txBody>
      </p:sp>
      <p:pic>
        <p:nvPicPr>
          <p:cNvPr id="50" name="Screenshot 2023-05-07 at 5.25.50 PM.png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fcd7029b2cf465b"/>
          <a:stretch xmlns:a="http://schemas.openxmlformats.org/drawingml/2006/main"/>
        </p:blipFill>
        <p:spPr>
          <a:xfrm xmlns:a="http://schemas.openxmlformats.org/drawingml/2006/main" flipH="0" flipV="0">
            <a:off x="426960" y="3931920"/>
            <a:ext cx="11841120" cy="8205840"/>
          </a:xfrm>
          <a:prstGeom xmlns:a="http://schemas.openxmlformats.org/drawingml/2006/main" prst="rect">
            <a:avLst/>
          </a:prstGeom>
          <a:ln xmlns:a="http://schemas.openxmlformats.org/drawingml/2006/main" w="38160">
            <a:noFill/>
          </a:ln>
        </p:spPr>
      </p:pic>
      <p:pic>
        <p:nvPicPr>
          <p:cNvPr id="51" name="Screenshot 2023-05-07 at 5.26.03 PM.png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afce59750a740c4"/>
          <a:stretch xmlns:a="http://schemas.openxmlformats.org/drawingml/2006/main"/>
        </p:blipFill>
        <p:spPr>
          <a:xfrm xmlns:a="http://schemas.openxmlformats.org/drawingml/2006/main" flipH="0" flipV="0">
            <a:off x="12512520" y="3865320"/>
            <a:ext cx="11833200" cy="8339040"/>
          </a:xfrm>
          <a:prstGeom xmlns:a="http://schemas.openxmlformats.org/drawingml/2006/main" prst="rect">
            <a:avLst/>
          </a:prstGeom>
          <a:ln xmlns:a="http://schemas.openxmlformats.org/drawingml/2006/main" w="38160">
            <a:noFill/>
          </a:ln>
        </p:spPr>
      </p:pic>
      <p:sp>
        <p:nvSpPr>
          <p:cNvPr id="46" name="Effect on Different Sleep States">
            <a:extLst xmlns:a="http://schemas.openxmlformats.org/drawingml/2006/main">
              <a:ext uri="{FF2B5EF4-FFF2-40B4-BE49-F238E27FC236}">
                <a16:creationId xmlns:a16="http://schemas.microsoft.com/office/drawing/2014/main" id="{7C31AFAE-EABE-4DEF-80CB-502E40CE52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6360" y="2373120"/>
            <a:ext cx="21970800" cy="934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3816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45360" tIns="46800" rIns="45360" bIns="46800" anchor="t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tabLst>
                <a:tab pos="0" algn="l"/>
                <a:tab pos="825480" algn="l"/>
                <a:tab pos="1650960" algn="l"/>
                <a:tab pos="2476440" algn="l"/>
                <a:tab pos="3301920" algn="l"/>
                <a:tab pos="4127400" algn="l"/>
                <a:tab pos="4952880" algn="l"/>
                <a:tab pos="5778360" algn="l"/>
                <a:tab pos="6603840" algn="l"/>
                <a:tab pos="7429680" algn="l"/>
                <a:tab pos="8255160" algn="l"/>
                <a:tab pos="9080640" algn="l"/>
                <a:tab pos="9906120" algn="l"/>
                <a:tab pos="10731600" algn="l"/>
              </a:tabLst>
            </a:pPr>
            <a:r>
              <a:rPr sz="5500" b="1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Effect on Different Sleep States</a:t>
            </a:r>
            <a:endParaRPr sz="5500" b="0" u="none">
              <a:solidFill>
                <a:srgbClr val="5E5E5E"/>
              </a:solidFill>
              <a:latin typeface="Helvetica Neue"/>
              <a:ea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866758961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7" name="PlaceHolder 1">
            <a:extLst xmlns:a="http://schemas.openxmlformats.org/drawingml/2006/main">
              <a:ext uri="{FF2B5EF4-FFF2-40B4-BE49-F238E27FC236}">
                <a16:creationId xmlns:a16="http://schemas.microsoft.com/office/drawing/2014/main" id="{928E72F8-1410-4AD0-B960-6DDD5A5480A3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1206360" y="1079280"/>
            <a:ext cx="21970800" cy="14335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50760" tIns="50760" rIns="50760" bIns="50760" anchor="t">
            <a:noAutofit/>
          </a:bodyPr>
          <a:lstStyle xmlns:a="http://schemas.openxmlformats.org/drawingml/2006/main"/>
          <a:p xmlns:a="http://schemas.openxmlformats.org/drawingml/2006/main">
            <a:pPr indent="0" algn="l">
              <a:lnSpc>
                <a:spcPct val="80000"/>
              </a:lnSpc>
              <a:buNone/>
              <a:tabLst>
                <a:tab pos="0" algn="l"/>
                <a:tab pos="2436840" algn="l"/>
                <a:tab pos="4873680" algn="l"/>
                <a:tab pos="7310520" algn="l"/>
                <a:tab pos="9747360" algn="l"/>
              </a:tabLst>
            </a:pPr>
            <a:r>
              <a:rPr sz="8500" b="1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Exercise Level &amp; Sleep</a:t>
            </a:r>
            <a:endParaRPr sz="8500" b="1" u="none"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</p:txBody>
      </p:sp>
      <p:sp>
        <p:nvSpPr>
          <p:cNvPr id="48" name="PlaceHolder 2">
            <a:extLst xmlns:a="http://schemas.openxmlformats.org/drawingml/2006/main">
              <a:ext uri="{FF2B5EF4-FFF2-40B4-BE49-F238E27FC236}">
                <a16:creationId xmlns:a16="http://schemas.microsoft.com/office/drawing/2014/main" id="{D6BC3354-21C9-485B-B425-83FAE9CA2403}"/>
              </a:ext>
            </a:extLst>
          </p:cNvPr>
          <p:cNvSpPr>
            <a:spLocks xmlns:a="http://schemas.openxmlformats.org/drawingml/2006/main" noGrp="1"/>
          </p:cNvSpPr>
          <p:nvPr>
            <p:ph idx="0"/>
          </p:nvPr>
        </p:nvSpPr>
        <p:spPr>
          <a:xfrm xmlns:a="http://schemas.openxmlformats.org/drawingml/2006/main">
            <a:off x="1206360" y="2372760"/>
            <a:ext cx="21970800" cy="934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45360" tIns="45360" rIns="45360" bIns="45360" anchor="t">
            <a:normAutofit/>
          </a:bodyPr>
          <a:lstStyle xmlns:a="http://schemas.openxmlformats.org/drawingml/2006/main"/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  <a:tab pos="825480" algn="l"/>
                <a:tab pos="1650960" algn="l"/>
                <a:tab pos="2476440" algn="l"/>
                <a:tab pos="3301920" algn="l"/>
                <a:tab pos="4127400" algn="l"/>
                <a:tab pos="4952880" algn="l"/>
                <a:tab pos="5778360" algn="l"/>
                <a:tab pos="6603840" algn="l"/>
                <a:tab pos="7429680" algn="l"/>
                <a:tab pos="8255160" algn="l"/>
                <a:tab pos="9080640" algn="l"/>
                <a:tab pos="9906120" algn="l"/>
                <a:tab pos="10731600" algn="l"/>
              </a:tabLst>
            </a:pPr>
            <a:r>
              <a:rPr sz="5500" b="1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Effect on Awakenings</a:t>
            </a:r>
            <a:endParaRPr sz="5500" b="0" u="none"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</p:txBody>
      </p:sp>
      <p:pic>
        <p:nvPicPr>
          <p:cNvPr id="59" name="Screenshot 2023-05-08 at 10.47.24 PM.png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b2927fa95c840ab"/>
          <a:stretch xmlns:a="http://schemas.openxmlformats.org/drawingml/2006/main"/>
        </p:blipFill>
        <p:spPr>
          <a:xfrm xmlns:a="http://schemas.openxmlformats.org/drawingml/2006/main" flipH="0" flipV="0">
            <a:off x="12923640" y="3506760"/>
            <a:ext cx="11157120" cy="9739080"/>
          </a:xfrm>
          <a:prstGeom xmlns:a="http://schemas.openxmlformats.org/drawingml/2006/main" prst="rect">
            <a:avLst/>
          </a:prstGeom>
          <a:ln xmlns:a="http://schemas.openxmlformats.org/drawingml/2006/main" w="38160">
            <a:noFill/>
          </a:ln>
        </p:spPr>
      </p:pic>
      <p:pic>
        <p:nvPicPr>
          <p:cNvPr id="60" name="Screenshot 2023-05-08 at 11.07.57 PM.png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e4311bec28844f1"/>
          <a:stretch xmlns:a="http://schemas.openxmlformats.org/drawingml/2006/main"/>
        </p:blipFill>
        <p:spPr>
          <a:xfrm xmlns:a="http://schemas.openxmlformats.org/drawingml/2006/main" flipH="0" flipV="0">
            <a:off x="722160" y="3787560"/>
            <a:ext cx="11764800" cy="9177480"/>
          </a:xfrm>
          <a:prstGeom xmlns:a="http://schemas.openxmlformats.org/drawingml/2006/main" prst="rect">
            <a:avLst/>
          </a:prstGeom>
          <a:ln xmlns:a="http://schemas.openxmlformats.org/drawingml/2006/main" w="38160">
            <a:noFill/>
          </a:ln>
        </p:spPr>
      </p:pic>
      <p:sp>
        <p:nvSpPr>
          <p:cNvPr id="51" name="1.9636364">
            <a:extLst xmlns:a="http://schemas.openxmlformats.org/drawingml/2006/main">
              <a:ext uri="{FF2B5EF4-FFF2-40B4-BE49-F238E27FC236}">
                <a16:creationId xmlns:a16="http://schemas.microsoft.com/office/drawing/2014/main" id="{7F14555D-55C3-47DD-AAFD-7B5DE09928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74800" y="4613040"/>
            <a:ext cx="1586160" cy="4672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3816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50760" tIns="50760" rIns="50760" bIns="5076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  <a:tabLst>
                <a:tab pos="0" algn="l"/>
                <a:tab pos="2436840" algn="l"/>
                <a:tab pos="4873680" algn="l"/>
                <a:tab pos="7310520" algn="l"/>
                <a:tab pos="9747360" algn="l"/>
              </a:tabLst>
            </a:pPr>
            <a:r>
              <a:rPr sz="2400" b="1" u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</a:rPr>
              <a:t>1.9636364</a:t>
            </a:r>
            <a:endParaRPr sz="2400" b="0" u="none">
              <a:solidFill>
                <a:srgbClr val="5E5E5E"/>
              </a:solidFill>
              <a:latin typeface="Helvetica Neue"/>
              <a:ea typeface="Helvetica Neue"/>
              <a:cs typeface="Helvetica Neue"/>
            </a:endParaRPr>
          </a:p>
        </p:txBody>
      </p:sp>
      <p:sp>
        <p:nvSpPr>
          <p:cNvPr id="52" name="0.6666667">
            <a:extLst xmlns:a="http://schemas.openxmlformats.org/drawingml/2006/main">
              <a:ext uri="{FF2B5EF4-FFF2-40B4-BE49-F238E27FC236}">
                <a16:creationId xmlns:a16="http://schemas.microsoft.com/office/drawing/2014/main" id="{25280268-4D57-4031-8977-7CF328F32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1920" y="8726040"/>
            <a:ext cx="1637280" cy="4672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3816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50760" tIns="50760" rIns="50760" bIns="5076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  <a:tabLst>
                <a:tab pos="0" algn="l"/>
                <a:tab pos="2436840" algn="l"/>
                <a:tab pos="4873680" algn="l"/>
                <a:tab pos="7310520" algn="l"/>
                <a:tab pos="9747360" algn="l"/>
              </a:tabLst>
            </a:pPr>
            <a:r>
              <a:rPr sz="2400" b="1" u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</a:rPr>
              <a:t>0.6666667</a:t>
            </a:r>
            <a:endParaRPr sz="2400" b="0" u="none">
              <a:solidFill>
                <a:srgbClr val="5E5E5E"/>
              </a:solidFill>
              <a:latin typeface="Helvetica Neue"/>
              <a:ea typeface="Helvetica Neue"/>
              <a:cs typeface="Helvetica Neue"/>
            </a:endParaRPr>
          </a:p>
        </p:txBody>
      </p:sp>
      <p:sp>
        <p:nvSpPr>
          <p:cNvPr id="53" name="1.5663717">
            <a:extLst xmlns:a="http://schemas.openxmlformats.org/drawingml/2006/main">
              <a:ext uri="{FF2B5EF4-FFF2-40B4-BE49-F238E27FC236}">
                <a16:creationId xmlns:a16="http://schemas.microsoft.com/office/drawing/2014/main" id="{6990A379-8361-4C38-9C60-401143B748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7160" y="5896440"/>
            <a:ext cx="1531440" cy="4672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3816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50760" tIns="50760" rIns="50760" bIns="5076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  <a:tabLst>
                <a:tab pos="0" algn="l"/>
                <a:tab pos="2436840" algn="l"/>
                <a:tab pos="4873680" algn="l"/>
                <a:tab pos="7310520" algn="l"/>
                <a:tab pos="9747360" algn="l"/>
              </a:tabLst>
            </a:pPr>
            <a:r>
              <a:rPr sz="2400" b="1" u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</a:rPr>
              <a:t>1.5663717</a:t>
            </a:r>
            <a:endParaRPr sz="2400" b="0" u="none">
              <a:solidFill>
                <a:srgbClr val="5E5E5E"/>
              </a:solidFill>
              <a:latin typeface="Helvetica Neue"/>
              <a:ea typeface="Helvetica Neue"/>
              <a:cs typeface="Helvetica Neue"/>
            </a:endParaRPr>
          </a:p>
        </p:txBody>
      </p:sp>
      <p:sp>
        <p:nvSpPr>
          <p:cNvPr id="54" name="1.6829268">
            <a:extLst xmlns:a="http://schemas.openxmlformats.org/drawingml/2006/main">
              <a:ext uri="{FF2B5EF4-FFF2-40B4-BE49-F238E27FC236}">
                <a16:creationId xmlns:a16="http://schemas.microsoft.com/office/drawing/2014/main" id="{B25B0A1B-FF21-4D42-91B1-F70C149D2D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18120" y="5525640"/>
            <a:ext cx="1580760" cy="4672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3816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50760" tIns="50760" rIns="50760" bIns="5076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  <a:tabLst>
                <a:tab pos="0" algn="l"/>
                <a:tab pos="2436840" algn="l"/>
                <a:tab pos="4873680" algn="l"/>
                <a:tab pos="7310520" algn="l"/>
                <a:tab pos="9747360" algn="l"/>
              </a:tabLst>
            </a:pPr>
            <a:r>
              <a:rPr sz="2400" b="1" u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</a:rPr>
              <a:t>1.6829268</a:t>
            </a:r>
            <a:endParaRPr sz="2400" b="0" u="none">
              <a:solidFill>
                <a:srgbClr val="5E5E5E"/>
              </a:solidFill>
              <a:latin typeface="Helvetica Neue"/>
              <a:ea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417224371"/>
      </p:ext>
    </p:extLst>
  </p:cSld>
</p:sld>
</file>

<file path=ppt/slides/slide1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5" name="PlaceHolder 1">
            <a:extLst xmlns:a="http://schemas.openxmlformats.org/drawingml/2006/main">
              <a:ext uri="{FF2B5EF4-FFF2-40B4-BE49-F238E27FC236}">
                <a16:creationId xmlns:a16="http://schemas.microsoft.com/office/drawing/2014/main" id="{169D7004-DEBD-4B65-928D-FCC0111EC17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1206360" y="1079280"/>
            <a:ext cx="21970800" cy="14335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50760" tIns="50760" rIns="50760" bIns="50760" anchor="t">
            <a:noAutofit/>
          </a:bodyPr>
          <a:lstStyle xmlns:a="http://schemas.openxmlformats.org/drawingml/2006/main"/>
          <a:p xmlns:a="http://schemas.openxmlformats.org/drawingml/2006/main">
            <a:pPr indent="0" algn="l">
              <a:lnSpc>
                <a:spcPct val="80000"/>
              </a:lnSpc>
              <a:buNone/>
              <a:tabLst>
                <a:tab pos="0" algn="l"/>
                <a:tab pos="2436840" algn="l"/>
                <a:tab pos="4873680" algn="l"/>
                <a:tab pos="7310520" algn="l"/>
                <a:tab pos="9747360" algn="l"/>
              </a:tabLst>
            </a:pPr>
            <a:r>
              <a:rPr sz="8500" b="1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Bedtime &amp; Sleep Efficiency</a:t>
            </a:r>
            <a:endParaRPr sz="8500" b="1" u="none"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</p:txBody>
      </p:sp>
      <p:pic>
        <p:nvPicPr>
          <p:cNvPr id="58" name="Screenshot 2023-05-07 at 5.38.09 PM.png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c415cd7b45d4787"/>
          <a:stretch xmlns:a="http://schemas.openxmlformats.org/drawingml/2006/main"/>
        </p:blipFill>
        <p:spPr>
          <a:xfrm xmlns:a="http://schemas.openxmlformats.org/drawingml/2006/main">
            <a:off x="6014880" y="2601720"/>
            <a:ext cx="12353760" cy="10983960"/>
          </a:xfrm>
          <a:prstGeom xmlns:a="http://schemas.openxmlformats.org/drawingml/2006/main" prst="rect">
            <a:avLst/>
          </a:prstGeom>
          <a:ln xmlns:a="http://schemas.openxmlformats.org/drawingml/2006/main" w="38160">
            <a:noFill/>
          </a:ln>
        </p:spPr>
      </p:pic>
    </p:spTree>
    <p:extLst>
      <p:ext uri="{BB962C8B-B14F-4D97-AF65-F5344CB8AC3E}">
        <p14:creationId xmlns:p14="http://schemas.microsoft.com/office/powerpoint/2010/main" val="126536793"/>
      </p:ext>
    </p:extLst>
  </p:cSld>
</p:sld>
</file>

<file path=ppt/slides/slide1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7" name="PlaceHolder 1">
            <a:extLst xmlns:a="http://schemas.openxmlformats.org/drawingml/2006/main">
              <a:ext uri="{FF2B5EF4-FFF2-40B4-BE49-F238E27FC236}">
                <a16:creationId xmlns:a16="http://schemas.microsoft.com/office/drawing/2014/main" id="{D2789FF9-0BD8-4630-8A68-73EF296306D6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1206360" y="1079280"/>
            <a:ext cx="21970800" cy="14335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50760" tIns="50760" rIns="50760" bIns="50760" anchor="t">
            <a:noAutofit/>
          </a:bodyPr>
          <a:lstStyle xmlns:a="http://schemas.openxmlformats.org/drawingml/2006/main"/>
          <a:p xmlns:a="http://schemas.openxmlformats.org/drawingml/2006/main">
            <a:pPr indent="0" algn="l">
              <a:lnSpc>
                <a:spcPct val="80000"/>
              </a:lnSpc>
              <a:buNone/>
              <a:tabLst>
                <a:tab pos="0" algn="l"/>
                <a:tab pos="2436840" algn="l"/>
                <a:tab pos="4873680" algn="l"/>
                <a:tab pos="7310520" algn="l"/>
                <a:tab pos="9747360" algn="l"/>
              </a:tabLst>
            </a:pPr>
            <a:r>
              <a:rPr sz="8500" b="1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Bedtime &amp; Sleep Stages</a:t>
            </a:r>
            <a:endParaRPr sz="8500" b="1" u="none"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</p:txBody>
      </p:sp>
      <p:pic>
        <p:nvPicPr>
          <p:cNvPr id="61" name="Screenshot 2023-05-07 at 5.39.00 PM.png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d8d1a9cc3c14938"/>
          <a:stretch xmlns:a="http://schemas.openxmlformats.org/drawingml/2006/main"/>
        </p:blipFill>
        <p:spPr>
          <a:xfrm xmlns:a="http://schemas.openxmlformats.org/drawingml/2006/main" flipH="0" flipV="0">
            <a:off x="439560" y="3008160"/>
            <a:ext cx="11161800" cy="9986760"/>
          </a:xfrm>
          <a:prstGeom xmlns:a="http://schemas.openxmlformats.org/drawingml/2006/main" prst="rect">
            <a:avLst/>
          </a:prstGeom>
          <a:ln xmlns:a="http://schemas.openxmlformats.org/drawingml/2006/main" w="38160">
            <a:noFill/>
          </a:ln>
        </p:spPr>
      </p:pic>
      <p:pic>
        <p:nvPicPr>
          <p:cNvPr id="62" name="Screenshot 2023-05-07 at 5.38.27 PM.png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7cdc60398d64637"/>
          <a:stretch xmlns:a="http://schemas.openxmlformats.org/drawingml/2006/main"/>
        </p:blipFill>
        <p:spPr>
          <a:xfrm xmlns:a="http://schemas.openxmlformats.org/drawingml/2006/main" flipH="0" flipV="0">
            <a:off x="12440880" y="3014640"/>
            <a:ext cx="11163600" cy="9975600"/>
          </a:xfrm>
          <a:prstGeom xmlns:a="http://schemas.openxmlformats.org/drawingml/2006/main" prst="rect">
            <a:avLst/>
          </a:prstGeom>
          <a:ln xmlns:a="http://schemas.openxmlformats.org/drawingml/2006/main" w="38160">
            <a:noFill/>
          </a:ln>
        </p:spPr>
      </p:pic>
    </p:spTree>
    <p:extLst>
      <p:ext uri="{BB962C8B-B14F-4D97-AF65-F5344CB8AC3E}">
        <p14:creationId xmlns:p14="http://schemas.microsoft.com/office/powerpoint/2010/main" val="1513857930"/>
      </p:ext>
    </p:extLst>
  </p:cSld>
</p:sld>
</file>

<file path=ppt/slides/slide1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0" name="PlaceHolder 1">
            <a:extLst xmlns:a="http://schemas.openxmlformats.org/drawingml/2006/main">
              <a:ext uri="{FF2B5EF4-FFF2-40B4-BE49-F238E27FC236}">
                <a16:creationId xmlns:a16="http://schemas.microsoft.com/office/drawing/2014/main" id="{3D42CFCF-E596-4CA4-B469-3342EA23304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1206360" y="1079280"/>
            <a:ext cx="21970800" cy="14335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50760" tIns="50760" rIns="50760" bIns="50760" anchor="t">
            <a:noAutofit/>
          </a:bodyPr>
          <a:lstStyle xmlns:a="http://schemas.openxmlformats.org/drawingml/2006/main"/>
          <a:p xmlns:a="http://schemas.openxmlformats.org/drawingml/2006/main">
            <a:pPr indent="0" algn="l">
              <a:lnSpc>
                <a:spcPct val="80000"/>
              </a:lnSpc>
              <a:buNone/>
              <a:tabLst>
                <a:tab pos="0" algn="l"/>
                <a:tab pos="2436840" algn="l"/>
                <a:tab pos="4873680" algn="l"/>
                <a:tab pos="7310520" algn="l"/>
                <a:tab pos="9747360" algn="l"/>
              </a:tabLst>
            </a:pPr>
            <a:r>
              <a:rPr sz="8500" b="1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Bedtime &amp; Gender</a:t>
            </a:r>
            <a:endParaRPr sz="8500" b="1" u="none"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</p:txBody>
      </p:sp>
      <p:pic>
        <p:nvPicPr>
          <p:cNvPr id="68" name="Screenshot 2023-05-07 at 7.19.05 PM.png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0a6c7a384d84db1"/>
          <a:stretch xmlns:a="http://schemas.openxmlformats.org/drawingml/2006/main"/>
        </p:blipFill>
        <p:spPr>
          <a:xfrm xmlns:a="http://schemas.openxmlformats.org/drawingml/2006/main" flipH="0" flipV="0">
            <a:off x="5467320" y="2398680"/>
            <a:ext cx="13449240" cy="11136240"/>
          </a:xfrm>
          <a:prstGeom xmlns:a="http://schemas.openxmlformats.org/drawingml/2006/main" prst="rect">
            <a:avLst/>
          </a:prstGeom>
          <a:ln xmlns:a="http://schemas.openxmlformats.org/drawingml/2006/main" w="38160">
            <a:noFill/>
          </a:ln>
        </p:spPr>
      </p:pic>
      <p:sp>
        <p:nvSpPr>
          <p:cNvPr id="62" name="0.8484146">
            <a:extLst xmlns:a="http://schemas.openxmlformats.org/drawingml/2006/main">
              <a:ext uri="{FF2B5EF4-FFF2-40B4-BE49-F238E27FC236}">
                <a16:creationId xmlns:a16="http://schemas.microsoft.com/office/drawing/2014/main" id="{2DCBFC93-DF18-478D-9A4F-84538DFFDD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59440" y="6043320"/>
            <a:ext cx="1559520" cy="4672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3816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50760" tIns="50760" rIns="50760" bIns="5076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  <a:tabLst>
                <a:tab pos="0" algn="l"/>
                <a:tab pos="2436840" algn="l"/>
                <a:tab pos="4873680" algn="l"/>
                <a:tab pos="7310520" algn="l"/>
                <a:tab pos="9747360" algn="l"/>
              </a:tabLst>
            </a:pPr>
            <a:r>
              <a:rPr sz="2400" b="1" u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</a:rPr>
              <a:t>0.8484146</a:t>
            </a:r>
            <a:endParaRPr sz="2400" b="0" u="none">
              <a:solidFill>
                <a:srgbClr val="5E5E5E"/>
              </a:solidFill>
              <a:latin typeface="Helvetica Neue"/>
              <a:ea typeface="Helvetica Neue"/>
              <a:cs typeface="Helvetica Neue"/>
            </a:endParaRPr>
          </a:p>
        </p:txBody>
      </p:sp>
      <p:sp>
        <p:nvSpPr>
          <p:cNvPr id="63" name="0.7580952">
            <a:extLst xmlns:a="http://schemas.openxmlformats.org/drawingml/2006/main">
              <a:ext uri="{FF2B5EF4-FFF2-40B4-BE49-F238E27FC236}">
                <a16:creationId xmlns:a16="http://schemas.microsoft.com/office/drawing/2014/main" id="{E4E7F078-236D-4AC3-AD52-CB98184B61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6720" y="6624360"/>
            <a:ext cx="1585800" cy="4672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3816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50760" tIns="50760" rIns="50760" bIns="5076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  <a:tabLst>
                <a:tab pos="0" algn="l"/>
                <a:tab pos="2436840" algn="l"/>
                <a:tab pos="4873680" algn="l"/>
                <a:tab pos="7310520" algn="l"/>
                <a:tab pos="9747360" algn="l"/>
              </a:tabLst>
            </a:pPr>
            <a:r>
              <a:rPr sz="2400" b="1" u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</a:rPr>
              <a:t>0.7580952</a:t>
            </a:r>
            <a:endParaRPr sz="2400" b="0" u="none">
              <a:solidFill>
                <a:srgbClr val="5E5E5E"/>
              </a:solidFill>
              <a:latin typeface="Helvetica Neue"/>
              <a:ea typeface="Helvetica Neue"/>
              <a:cs typeface="Helvetica Neue"/>
            </a:endParaRPr>
          </a:p>
        </p:txBody>
      </p:sp>
      <p:sp>
        <p:nvSpPr>
          <p:cNvPr id="64" name="0.7892000">
            <a:extLst xmlns:a="http://schemas.openxmlformats.org/drawingml/2006/main">
              <a:ext uri="{FF2B5EF4-FFF2-40B4-BE49-F238E27FC236}">
                <a16:creationId xmlns:a16="http://schemas.microsoft.com/office/drawing/2014/main" id="{9CB0C9EC-1EFD-41E2-BB4B-6C7FD05972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54320" y="6431400"/>
            <a:ext cx="1608840" cy="4672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3816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50760" tIns="50760" rIns="50760" bIns="5076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  <a:tabLst>
                <a:tab pos="0" algn="l"/>
                <a:tab pos="2436840" algn="l"/>
                <a:tab pos="4873680" algn="l"/>
                <a:tab pos="7310520" algn="l"/>
                <a:tab pos="9747360" algn="l"/>
              </a:tabLst>
            </a:pPr>
            <a:r>
              <a:rPr sz="2400" b="1" u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</a:rPr>
              <a:t>0.7892000</a:t>
            </a:r>
            <a:endParaRPr sz="2400" b="0" u="none">
              <a:solidFill>
                <a:srgbClr val="5E5E5E"/>
              </a:solidFill>
              <a:latin typeface="Helvetica Neue"/>
              <a:ea typeface="Helvetica Neue"/>
              <a:cs typeface="Helvetica Neue"/>
            </a:endParaRPr>
          </a:p>
        </p:txBody>
      </p:sp>
      <p:sp>
        <p:nvSpPr>
          <p:cNvPr id="65" name="0.7860417">
            <a:extLst xmlns:a="http://schemas.openxmlformats.org/drawingml/2006/main">
              <a:ext uri="{FF2B5EF4-FFF2-40B4-BE49-F238E27FC236}">
                <a16:creationId xmlns:a16="http://schemas.microsoft.com/office/drawing/2014/main" id="{E893581F-DC98-47F9-844F-6A3FD019AC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9280" y="6431400"/>
            <a:ext cx="1561320" cy="4672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3816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wrap="none" lIns="50760" tIns="50760" rIns="50760" bIns="5076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  <a:tabLst>
                <a:tab pos="0" algn="l"/>
                <a:tab pos="2436840" algn="l"/>
                <a:tab pos="4873680" algn="l"/>
                <a:tab pos="7310520" algn="l"/>
                <a:tab pos="9747360" algn="l"/>
              </a:tabLst>
            </a:pPr>
            <a:r>
              <a:rPr sz="2400" b="1" u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</a:rPr>
              <a:t>0.7860417</a:t>
            </a:r>
            <a:endParaRPr sz="2400" b="0" u="none">
              <a:solidFill>
                <a:srgbClr val="5E5E5E"/>
              </a:solidFill>
              <a:latin typeface="Helvetica Neue"/>
              <a:ea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476584579"/>
      </p:ext>
    </p:extLst>
  </p:cSld>
</p:sld>
</file>

<file path=ppt/slides/slide1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6" name="PlaceHolder 1">
            <a:extLst xmlns:a="http://schemas.openxmlformats.org/drawingml/2006/main">
              <a:ext uri="{FF2B5EF4-FFF2-40B4-BE49-F238E27FC236}">
                <a16:creationId xmlns:a16="http://schemas.microsoft.com/office/drawing/2014/main" id="{E63CC9B4-7EA6-4219-B1B6-3EBDA689EAD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1206360" y="1079280"/>
            <a:ext cx="21970800" cy="14335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50760" tIns="50760" rIns="50760" bIns="50760" anchor="t">
            <a:noAutofit/>
          </a:bodyPr>
          <a:lstStyle xmlns:a="http://schemas.openxmlformats.org/drawingml/2006/main"/>
          <a:p xmlns:a="http://schemas.openxmlformats.org/drawingml/2006/main">
            <a:pPr indent="0" algn="l">
              <a:lnSpc>
                <a:spcPct val="80000"/>
              </a:lnSpc>
              <a:buNone/>
              <a:tabLst>
                <a:tab pos="0" algn="l"/>
                <a:tab pos="2340000" algn="l"/>
                <a:tab pos="4680000" algn="l"/>
                <a:tab pos="7020000" algn="l"/>
                <a:tab pos="9360000" algn="l"/>
              </a:tabLst>
            </a:pPr>
            <a:r>
              <a:rPr sz="8100" b="1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Caffeine &amp; Sleep</a:t>
            </a:r>
            <a:endParaRPr sz="8100" b="1" u="none"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</p:txBody>
      </p:sp>
      <p:sp>
        <p:nvSpPr>
          <p:cNvPr id="67" name="PlaceHolder 2">
            <a:extLst xmlns:a="http://schemas.openxmlformats.org/drawingml/2006/main">
              <a:ext uri="{FF2B5EF4-FFF2-40B4-BE49-F238E27FC236}">
                <a16:creationId xmlns:a16="http://schemas.microsoft.com/office/drawing/2014/main" id="{F7E7B591-1377-4018-AEC1-1FE0CD83A7AE}"/>
              </a:ext>
            </a:extLst>
          </p:cNvPr>
          <p:cNvSpPr>
            <a:spLocks xmlns:a="http://schemas.openxmlformats.org/drawingml/2006/main" noGrp="1"/>
          </p:cNvSpPr>
          <p:nvPr>
            <p:ph idx="0"/>
          </p:nvPr>
        </p:nvSpPr>
        <p:spPr>
          <a:xfrm xmlns:a="http://schemas.openxmlformats.org/drawingml/2006/main">
            <a:off x="1206360" y="2372760"/>
            <a:ext cx="21970800" cy="934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45360" tIns="45360" rIns="45360" bIns="45360" anchor="t">
            <a:normAutofit/>
          </a:bodyPr>
          <a:lstStyle xmlns:a="http://schemas.openxmlformats.org/drawingml/2006/main"/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  <a:tab pos="825480" algn="l"/>
                <a:tab pos="1650960" algn="l"/>
                <a:tab pos="2476440" algn="l"/>
                <a:tab pos="3301920" algn="l"/>
                <a:tab pos="4127400" algn="l"/>
                <a:tab pos="4952880" algn="l"/>
                <a:tab pos="5778360" algn="l"/>
                <a:tab pos="6603840" algn="l"/>
                <a:tab pos="7429680" algn="l"/>
                <a:tab pos="8255160" algn="l"/>
                <a:tab pos="9080640" algn="l"/>
                <a:tab pos="9906120" algn="l"/>
                <a:tab pos="10731600" algn="l"/>
              </a:tabLst>
            </a:pPr>
            <a:r>
              <a:rPr sz="5500" b="1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Specifically, caffeine intake within the 24 hours prior to bed time</a:t>
            </a:r>
            <a:endParaRPr sz="5500" b="0" u="none"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</p:txBody>
      </p:sp>
      <p:pic>
        <p:nvPicPr>
          <p:cNvPr id="72" name="Screenshot 2023-05-07 at 9.49.57 PM.png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6275500faed4c0b"/>
          <a:stretch xmlns:a="http://schemas.openxmlformats.org/drawingml/2006/main"/>
        </p:blipFill>
        <p:spPr>
          <a:xfrm xmlns:a="http://schemas.openxmlformats.org/drawingml/2006/main" flipH="0" flipV="0">
            <a:off x="441000" y="4284360"/>
            <a:ext cx="11458800" cy="8118720"/>
          </a:xfrm>
          <a:prstGeom xmlns:a="http://schemas.openxmlformats.org/drawingml/2006/main" prst="rect">
            <a:avLst/>
          </a:prstGeom>
          <a:ln xmlns:a="http://schemas.openxmlformats.org/drawingml/2006/main" w="38160">
            <a:noFill/>
          </a:ln>
        </p:spPr>
      </p:pic>
      <p:pic>
        <p:nvPicPr>
          <p:cNvPr id="73" name="Screenshot 2023-05-07 at 9.50.25 PM.png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5b3090ccbec4a5d"/>
          <a:stretch xmlns:a="http://schemas.openxmlformats.org/drawingml/2006/main"/>
        </p:blipFill>
        <p:spPr>
          <a:xfrm xmlns:a="http://schemas.openxmlformats.org/drawingml/2006/main" flipH="0" flipV="0">
            <a:off x="12249000" y="4346280"/>
            <a:ext cx="11458440" cy="8059680"/>
          </a:xfrm>
          <a:prstGeom xmlns:a="http://schemas.openxmlformats.org/drawingml/2006/main" prst="rect">
            <a:avLst/>
          </a:prstGeom>
          <a:ln xmlns:a="http://schemas.openxmlformats.org/drawingml/2006/main" w="38160">
            <a:noFill/>
          </a:ln>
        </p:spPr>
      </p:pic>
    </p:spTree>
    <p:extLst>
      <p:ext uri="{BB962C8B-B14F-4D97-AF65-F5344CB8AC3E}">
        <p14:creationId xmlns:p14="http://schemas.microsoft.com/office/powerpoint/2010/main" val="268120306"/>
      </p:ext>
    </p:extLst>
  </p:cSld>
</p:sld>
</file>

<file path=ppt/slides/slide1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0" name="PlaceHolder 1">
            <a:extLst xmlns:a="http://schemas.openxmlformats.org/drawingml/2006/main">
              <a:ext uri="{FF2B5EF4-FFF2-40B4-BE49-F238E27FC236}">
                <a16:creationId xmlns:a16="http://schemas.microsoft.com/office/drawing/2014/main" id="{C84FDE6D-0DC6-45F4-B9F8-91223423DB0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1206360" y="1079280"/>
            <a:ext cx="21970800" cy="14335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50760" tIns="50760" rIns="50760" bIns="50760" anchor="t">
            <a:noAutofit/>
          </a:bodyPr>
          <a:lstStyle xmlns:a="http://schemas.openxmlformats.org/drawingml/2006/main"/>
          <a:p xmlns:a="http://schemas.openxmlformats.org/drawingml/2006/main">
            <a:pPr indent="0" algn="l">
              <a:lnSpc>
                <a:spcPct val="80000"/>
              </a:lnSpc>
              <a:buNone/>
              <a:tabLst>
                <a:tab pos="0" algn="l"/>
                <a:tab pos="2363760" algn="l"/>
                <a:tab pos="4727520" algn="l"/>
                <a:tab pos="7091280" algn="l"/>
                <a:tab pos="9455040" algn="l"/>
              </a:tabLst>
            </a:pPr>
            <a:r>
              <a:rPr sz="8200" b="1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Alcohol &amp; Sleep</a:t>
            </a:r>
            <a:endParaRPr sz="8200" b="1" u="none"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</p:txBody>
      </p:sp>
      <p:sp>
        <p:nvSpPr>
          <p:cNvPr id="71" name="PlaceHolder 2">
            <a:extLst xmlns:a="http://schemas.openxmlformats.org/drawingml/2006/main">
              <a:ext uri="{FF2B5EF4-FFF2-40B4-BE49-F238E27FC236}">
                <a16:creationId xmlns:a16="http://schemas.microsoft.com/office/drawing/2014/main" id="{3D0DCCA8-AF22-4739-B286-EC6ADB68F84F}"/>
              </a:ext>
            </a:extLst>
          </p:cNvPr>
          <p:cNvSpPr>
            <a:spLocks xmlns:a="http://schemas.openxmlformats.org/drawingml/2006/main" noGrp="1"/>
          </p:cNvSpPr>
          <p:nvPr>
            <p:ph idx="0"/>
          </p:nvPr>
        </p:nvSpPr>
        <p:spPr>
          <a:xfrm xmlns:a="http://schemas.openxmlformats.org/drawingml/2006/main">
            <a:off x="1206360" y="2372760"/>
            <a:ext cx="21970800" cy="934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45360" tIns="45360" rIns="45360" bIns="45360" anchor="t">
            <a:normAutofit/>
          </a:bodyPr>
          <a:lstStyle xmlns:a="http://schemas.openxmlformats.org/drawingml/2006/main"/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  <a:tab pos="825480" algn="l"/>
                <a:tab pos="1650960" algn="l"/>
                <a:tab pos="2476440" algn="l"/>
                <a:tab pos="3301920" algn="l"/>
                <a:tab pos="4127400" algn="l"/>
                <a:tab pos="4952880" algn="l"/>
                <a:tab pos="5778360" algn="l"/>
                <a:tab pos="6603840" algn="l"/>
                <a:tab pos="7429680" algn="l"/>
                <a:tab pos="8255160" algn="l"/>
                <a:tab pos="9080640" algn="l"/>
                <a:tab pos="9906120" algn="l"/>
                <a:tab pos="10731600" algn="l"/>
              </a:tabLst>
            </a:pPr>
            <a:r>
              <a:rPr sz="5500" b="1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Specifically, alcohol intake within the 24 hours prior to bed time</a:t>
            </a:r>
            <a:endParaRPr sz="5500" b="0" u="none"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</p:txBody>
      </p:sp>
      <p:pic>
        <p:nvPicPr>
          <p:cNvPr id="76" name="Screenshot 2023-05-07 at 9.50.41 PM.png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858c66bbd694901"/>
          <a:stretch xmlns:a="http://schemas.openxmlformats.org/drawingml/2006/main"/>
        </p:blipFill>
        <p:spPr>
          <a:xfrm xmlns:a="http://schemas.openxmlformats.org/drawingml/2006/main" flipH="0" flipV="0">
            <a:off x="318960" y="3771720"/>
            <a:ext cx="12045960" cy="8255160"/>
          </a:xfrm>
          <a:prstGeom xmlns:a="http://schemas.openxmlformats.org/drawingml/2006/main" prst="rect">
            <a:avLst/>
          </a:prstGeom>
          <a:ln xmlns:a="http://schemas.openxmlformats.org/drawingml/2006/main" w="38160">
            <a:noFill/>
          </a:ln>
        </p:spPr>
      </p:pic>
      <p:pic>
        <p:nvPicPr>
          <p:cNvPr id="77" name="Screenshot 2023-05-07 at 9.51.08 PM.png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800cb47eedf4497"/>
          <a:stretch xmlns:a="http://schemas.openxmlformats.org/drawingml/2006/main"/>
        </p:blipFill>
        <p:spPr>
          <a:xfrm xmlns:a="http://schemas.openxmlformats.org/drawingml/2006/main" flipH="0" flipV="0">
            <a:off x="12222000" y="3771720"/>
            <a:ext cx="11761920" cy="8255160"/>
          </a:xfrm>
          <a:prstGeom xmlns:a="http://schemas.openxmlformats.org/drawingml/2006/main" prst="rect">
            <a:avLst/>
          </a:prstGeom>
          <a:ln xmlns:a="http://schemas.openxmlformats.org/drawingml/2006/main" w="38160">
            <a:noFill/>
          </a:ln>
        </p:spPr>
      </p:pic>
    </p:spTree>
    <p:extLst>
      <p:ext uri="{BB962C8B-B14F-4D97-AF65-F5344CB8AC3E}">
        <p14:creationId xmlns:p14="http://schemas.microsoft.com/office/powerpoint/2010/main" val="213134013"/>
      </p:ext>
    </p:extLst>
  </p:cSld>
</p:sld>
</file>

<file path=ppt/slides/slide1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4" name="PlaceHolder 1">
            <a:extLst xmlns:a="http://schemas.openxmlformats.org/drawingml/2006/main">
              <a:ext uri="{FF2B5EF4-FFF2-40B4-BE49-F238E27FC236}">
                <a16:creationId xmlns:a16="http://schemas.microsoft.com/office/drawing/2014/main" id="{65531D6F-4785-4320-BAB3-C9DC42E7636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1206360" y="1079280"/>
            <a:ext cx="21970800" cy="14335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50760" tIns="50760" rIns="50760" bIns="50760" anchor="t">
            <a:noAutofit/>
          </a:bodyPr>
          <a:lstStyle xmlns:a="http://schemas.openxmlformats.org/drawingml/2006/main"/>
          <a:p xmlns:a="http://schemas.openxmlformats.org/drawingml/2006/main">
            <a:pPr indent="0" algn="l">
              <a:lnSpc>
                <a:spcPct val="80000"/>
              </a:lnSpc>
              <a:buNone/>
              <a:tabLst>
                <a:tab pos="0" algn="l"/>
                <a:tab pos="2290680" algn="l"/>
                <a:tab pos="4581360" algn="l"/>
                <a:tab pos="6872400" algn="l"/>
                <a:tab pos="9163080" algn="l"/>
              </a:tabLst>
            </a:pPr>
            <a:r>
              <a:rPr sz="7900" b="1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Smoking &amp; Sleep</a:t>
            </a:r>
            <a:endParaRPr sz="7900" b="1" u="none"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</p:txBody>
      </p:sp>
      <p:sp>
        <p:nvSpPr>
          <p:cNvPr id="75" name="PlaceHolder 2">
            <a:extLst xmlns:a="http://schemas.openxmlformats.org/drawingml/2006/main">
              <a:ext uri="{FF2B5EF4-FFF2-40B4-BE49-F238E27FC236}">
                <a16:creationId xmlns:a16="http://schemas.microsoft.com/office/drawing/2014/main" id="{E85C749B-4CF8-4E2E-95F8-40954A31C0C2}"/>
              </a:ext>
            </a:extLst>
          </p:cNvPr>
          <p:cNvSpPr>
            <a:spLocks xmlns:a="http://schemas.openxmlformats.org/drawingml/2006/main" noGrp="1"/>
          </p:cNvSpPr>
          <p:nvPr>
            <p:ph idx="0"/>
          </p:nvPr>
        </p:nvSpPr>
        <p:spPr>
          <a:xfrm xmlns:a="http://schemas.openxmlformats.org/drawingml/2006/main">
            <a:off x="1206360" y="2372760"/>
            <a:ext cx="21970800" cy="934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45360" tIns="45360" rIns="45360" bIns="45360" anchor="t">
            <a:normAutofit/>
          </a:bodyPr>
          <a:lstStyle xmlns:a="http://schemas.openxmlformats.org/drawingml/2006/main"/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  <a:tab pos="825480" algn="l"/>
                <a:tab pos="1650960" algn="l"/>
                <a:tab pos="2476440" algn="l"/>
                <a:tab pos="3301920" algn="l"/>
                <a:tab pos="4127400" algn="l"/>
                <a:tab pos="4952880" algn="l"/>
                <a:tab pos="5778360" algn="l"/>
                <a:tab pos="6603840" algn="l"/>
                <a:tab pos="7429680" algn="l"/>
                <a:tab pos="8255160" algn="l"/>
                <a:tab pos="9080640" algn="l"/>
                <a:tab pos="9906120" algn="l"/>
                <a:tab pos="10731600" algn="l"/>
              </a:tabLst>
            </a:pPr>
            <a:r>
              <a:rPr sz="5500" b="1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Levels: Smoker and Non-smoker</a:t>
            </a:r>
            <a:endParaRPr sz="5500" b="0" u="none"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</p:txBody>
      </p:sp>
      <p:pic>
        <p:nvPicPr>
          <p:cNvPr id="83" name="Screenshot 2023-05-07 at 9.51.20 PM.png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cb6d202b9f24794"/>
          <a:stretch xmlns:a="http://schemas.openxmlformats.org/drawingml/2006/main"/>
        </p:blipFill>
        <p:spPr>
          <a:xfrm xmlns:a="http://schemas.openxmlformats.org/drawingml/2006/main" flipH="0" flipV="0">
            <a:off x="245880" y="4111560"/>
            <a:ext cx="12117240" cy="8529480"/>
          </a:xfrm>
          <a:prstGeom xmlns:a="http://schemas.openxmlformats.org/drawingml/2006/main" prst="rect">
            <a:avLst/>
          </a:prstGeom>
          <a:ln xmlns:a="http://schemas.openxmlformats.org/drawingml/2006/main" w="38160">
            <a:noFill/>
          </a:ln>
        </p:spPr>
      </p:pic>
      <p:pic>
        <p:nvPicPr>
          <p:cNvPr id="84" name="Screenshot 2023-05-07 at 9.53.44 PM.png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878b02eece544eb"/>
          <a:stretch xmlns:a="http://schemas.openxmlformats.org/drawingml/2006/main"/>
        </p:blipFill>
        <p:spPr>
          <a:xfrm xmlns:a="http://schemas.openxmlformats.org/drawingml/2006/main" flipH="0" flipV="0">
            <a:off x="12168000" y="3978000"/>
            <a:ext cx="12117240" cy="8796600"/>
          </a:xfrm>
          <a:prstGeom xmlns:a="http://schemas.openxmlformats.org/drawingml/2006/main" prst="rect">
            <a:avLst/>
          </a:prstGeom>
          <a:ln xmlns:a="http://schemas.openxmlformats.org/drawingml/2006/main" w="38160">
            <a:noFill/>
          </a:ln>
        </p:spPr>
      </p:pic>
      <p:sp>
        <p:nvSpPr>
          <p:cNvPr id="78" name="Text">
            <a:extLst xmlns:a="http://schemas.openxmlformats.org/drawingml/2006/main">
              <a:ext uri="{FF2B5EF4-FFF2-40B4-BE49-F238E27FC236}">
                <a16:creationId xmlns:a16="http://schemas.microsoft.com/office/drawing/2014/main" id="{579B7FC4-940B-408D-BB39-75393B9502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51040" y="11957040"/>
            <a:ext cx="8023320" cy="4618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38160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/>
        </p:style>
        <p:txBody>
          <a:bodyPr xmlns:a="http://schemas.openxmlformats.org/drawingml/2006/main" lIns="50760" tIns="50760" rIns="50760" bIns="50760" anchor="ctr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  <a:tabLst>
                <a:tab pos="0" algn="l"/>
                <a:tab pos="2436840" algn="l"/>
                <a:tab pos="4873680" algn="l"/>
                <a:tab pos="7310520" algn="l"/>
                <a:tab pos="9747360" algn="l"/>
              </a:tabLst>
            </a:pPr>
            <a:endParaRPr sz="2400" b="0" u="none">
              <a:solidFill>
                <a:srgbClr val="5E5E5E"/>
              </a:solidFill>
              <a:latin typeface="Helvetica Neue"/>
              <a:ea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689424079"/>
      </p:ext>
    </p:extLst>
  </p:cSld>
</p:sld>
</file>

<file path=ppt/slides/slide1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9" name="PlaceHolder 1">
            <a:extLst xmlns:a="http://schemas.openxmlformats.org/drawingml/2006/main">
              <a:ext uri="{FF2B5EF4-FFF2-40B4-BE49-F238E27FC236}">
                <a16:creationId xmlns:a16="http://schemas.microsoft.com/office/drawing/2014/main" id="{7F298314-EFF4-410C-80BC-4778B14946D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1206360" y="1079280"/>
            <a:ext cx="21970800" cy="14335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50760" tIns="50760" rIns="50760" bIns="50760" anchor="t">
            <a:noAutofit/>
          </a:bodyPr>
          <a:lstStyle xmlns:a="http://schemas.openxmlformats.org/drawingml/2006/main"/>
          <a:p xmlns:a="http://schemas.openxmlformats.org/drawingml/2006/main">
            <a:pPr indent="0" algn="l">
              <a:lnSpc>
                <a:spcPct val="80000"/>
              </a:lnSpc>
              <a:buNone/>
              <a:tabLst>
                <a:tab pos="0" algn="l"/>
                <a:tab pos="2436840" algn="l"/>
                <a:tab pos="4873680" algn="l"/>
                <a:tab pos="7310520" algn="l"/>
                <a:tab pos="9747360" algn="l"/>
              </a:tabLst>
            </a:pPr>
            <a:r>
              <a:rPr sz="8500" b="1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Conclusions</a:t>
            </a:r>
            <a:endParaRPr sz="8500" b="1" u="none"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</p:txBody>
      </p:sp>
      <p:sp>
        <p:nvSpPr>
          <p:cNvPr id="80" name="PlaceHolder 2">
            <a:extLst xmlns:a="http://schemas.openxmlformats.org/drawingml/2006/main">
              <a:ext uri="{FF2B5EF4-FFF2-40B4-BE49-F238E27FC236}">
                <a16:creationId xmlns:a16="http://schemas.microsoft.com/office/drawing/2014/main" id="{1B197691-2361-4920-8264-F92BE384DB18}"/>
              </a:ext>
            </a:extLst>
          </p:cNvPr>
          <p:cNvSpPr>
            <a:spLocks xmlns:a="http://schemas.openxmlformats.org/drawingml/2006/main" noGrp="1"/>
          </p:cNvSpPr>
          <p:nvPr>
            <p:ph idx="0"/>
          </p:nvPr>
        </p:nvSpPr>
        <p:spPr>
          <a:xfrm xmlns:a="http://schemas.openxmlformats.org/drawingml/2006/main">
            <a:off x="1206360" y="2997000"/>
            <a:ext cx="21970800" cy="9507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50760" tIns="50760" rIns="50760" bIns="50760" anchor="t">
            <a:normAutofit fontScale="100000"/>
          </a:bodyPr>
          <a:lstStyle xmlns:a="http://schemas.openxmlformats.org/drawingml/2006/main"/>
          <a:p xmlns:a="http://schemas.openxmlformats.org/drawingml/2006/main">
            <a:pPr marL="603360" indent="-603360" algn="l">
              <a:lnSpc>
                <a:spcPct val="90000"/>
              </a:lnSpc>
              <a:spcBef>
                <a:spcPts val="4399"/>
              </a:spcBef>
              <a:buClr>
                <a:srgbClr val="000000"/>
              </a:buClr>
              <a:buSzPct val="123000"/>
              <a:buFont typeface="Helvetica Neue"/>
              <a:buChar char="•"/>
              <a:tabLst>
                <a:tab pos="2413080" algn="l"/>
                <a:tab pos="4826160" algn="l"/>
                <a:tab pos="7238880" algn="l"/>
                <a:tab pos="9651960" algn="l"/>
              </a:tabLst>
            </a:pPr>
            <a:r>
              <a:rPr sz="4700" b="0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Higher deep-sleep percentage and lower light-sleep percentage were associated with higher sleep efficiency; REM sleep showed no meaningful relationship.</a:t>
            </a:r>
            <a:endParaRPr sz="4700" b="0" u="none"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  <a:p xmlns:a="http://schemas.openxmlformats.org/drawingml/2006/main">
            <a:pPr marL="603360" indent="-603360" algn="l">
              <a:lnSpc>
                <a:spcPct val="90000"/>
              </a:lnSpc>
              <a:spcBef>
                <a:spcPts val="4399"/>
              </a:spcBef>
              <a:buClr>
                <a:srgbClr val="000000"/>
              </a:buClr>
              <a:buSzPct val="123000"/>
              <a:buFont typeface="Helvetica Neue"/>
              <a:buChar char="•"/>
              <a:tabLst>
                <a:tab pos="2413080" algn="l"/>
                <a:tab pos="4826160" algn="l"/>
                <a:tab pos="7238880" algn="l"/>
                <a:tab pos="9651960" algn="l"/>
              </a:tabLst>
            </a:pPr>
            <a:r>
              <a:rPr sz="4700" b="0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Participants with fewer nighttime awakenings tended to show higher sleep efficiency.</a:t>
            </a:r>
            <a:endParaRPr sz="4700" b="0" u="none"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  <a:p xmlns:a="http://schemas.openxmlformats.org/drawingml/2006/main">
            <a:pPr marL="603360" indent="-603360" algn="l">
              <a:lnSpc>
                <a:spcPct val="90000"/>
              </a:lnSpc>
              <a:spcBef>
                <a:spcPts val="4399"/>
              </a:spcBef>
              <a:buClr>
                <a:srgbClr val="000000"/>
              </a:buClr>
              <a:buSzPct val="123000"/>
              <a:buFont typeface="Helvetica Neue"/>
              <a:buChar char="•"/>
              <a:tabLst>
                <a:tab pos="2413080" algn="l"/>
                <a:tab pos="4826160" algn="l"/>
                <a:tab pos="7238880" algn="l"/>
                <a:tab pos="9651960" algn="l"/>
              </a:tabLst>
            </a:pPr>
            <a:r>
              <a:rPr sz="4700" b="0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Higher exercise frequency was associated with higher sleep efficiency in this sample.</a:t>
            </a:r>
            <a:endParaRPr sz="4700" b="0" u="none"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  <a:p xmlns:a="http://schemas.openxmlformats.org/drawingml/2006/main">
            <a:pPr marL="603360" indent="-603360" algn="l">
              <a:lnSpc>
                <a:spcPct val="90000"/>
              </a:lnSpc>
              <a:spcBef>
                <a:spcPts val="4399"/>
              </a:spcBef>
              <a:buClr>
                <a:srgbClr val="000000"/>
              </a:buClr>
              <a:buSzPct val="123000"/>
              <a:buFont typeface="Helvetica Neue"/>
              <a:buChar char="•"/>
              <a:tabLst>
                <a:tab pos="2413080" algn="l"/>
                <a:tab pos="4826160" algn="l"/>
                <a:tab pos="7238880" algn="l"/>
                <a:tab pos="9651960" algn="l"/>
              </a:tabLst>
            </a:pPr>
            <a:r>
              <a:rPr sz="4700" b="0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Going to bed before midnight was associated with slightly higher sleep efficiency for females in this dataset.</a:t>
            </a:r>
            <a:endParaRPr sz="4700" b="0" u="none"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  <a:p xmlns:a="http://schemas.openxmlformats.org/drawingml/2006/main">
            <a:pPr marL="603360" indent="-603360" algn="l">
              <a:lnSpc>
                <a:spcPct val="90000"/>
              </a:lnSpc>
              <a:spcBef>
                <a:spcPts val="4399"/>
              </a:spcBef>
              <a:buClr>
                <a:srgbClr val="000000"/>
              </a:buClr>
              <a:buSzPct val="123000"/>
              <a:buFont typeface="Helvetica Neue"/>
              <a:buChar char="•"/>
              <a:tabLst>
                <a:tab pos="2413080" algn="l"/>
                <a:tab pos="4826160" algn="l"/>
                <a:tab pos="7238880" algn="l"/>
                <a:tab pos="9651960" algn="l"/>
              </a:tabLst>
            </a:pPr>
            <a:r>
              <a:rPr sz="4700" b="0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Caffeine showed no clear difference, while alcohol use and smoking were associated with lower sleep efficiency.</a:t>
            </a:r>
            <a:endParaRPr sz="4700" b="0" u="none"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913427507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PlaceHolder 1">
            <a:extLst xmlns:a="http://schemas.openxmlformats.org/drawingml/2006/main">
              <a:ext uri="{FF2B5EF4-FFF2-40B4-BE49-F238E27FC236}">
                <a16:creationId xmlns:a16="http://schemas.microsoft.com/office/drawing/2014/main" id="{D5B85C60-37A5-4292-85F5-6577AEB6BE46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1206360" y="1079280"/>
            <a:ext cx="21970800" cy="14335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50760" tIns="50760" rIns="50760" bIns="50760" anchor="t">
            <a:noAutofit/>
          </a:bodyPr>
          <a:lstStyle xmlns:a="http://schemas.openxmlformats.org/drawingml/2006/main"/>
          <a:p xmlns:a="http://schemas.openxmlformats.org/drawingml/2006/main">
            <a:pPr indent="0" algn="l">
              <a:lnSpc>
                <a:spcPct val="80000"/>
              </a:lnSpc>
              <a:buNone/>
              <a:tabLst>
                <a:tab pos="0" algn="l"/>
                <a:tab pos="2436840" algn="l"/>
                <a:tab pos="4873680" algn="l"/>
                <a:tab pos="7310520" algn="l"/>
                <a:tab pos="9747360" algn="l"/>
              </a:tabLst>
            </a:pPr>
            <a:r>
              <a:rPr sz="8500" b="1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Sleep Efficiency Dataset</a:t>
            </a:r>
            <a:endParaRPr sz="8500" b="1" u="none"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</p:txBody>
      </p:sp>
      <p:sp>
        <p:nvSpPr>
          <p:cNvPr id="9" name="PlaceHolder 2">
            <a:extLst xmlns:a="http://schemas.openxmlformats.org/drawingml/2006/main">
              <a:ext uri="{FF2B5EF4-FFF2-40B4-BE49-F238E27FC236}">
                <a16:creationId xmlns:a16="http://schemas.microsoft.com/office/drawing/2014/main" id="{439DE021-BF22-4454-8090-C3BE8410D68C}"/>
              </a:ext>
            </a:extLst>
          </p:cNvPr>
          <p:cNvSpPr>
            <a:spLocks xmlns:a="http://schemas.openxmlformats.org/drawingml/2006/main" noGrp="1"/>
          </p:cNvSpPr>
          <p:nvPr>
            <p:ph idx="0"/>
          </p:nvPr>
        </p:nvSpPr>
        <p:spPr>
          <a:xfrm xmlns:a="http://schemas.openxmlformats.org/drawingml/2006/main">
            <a:off x="1206360" y="2372760"/>
            <a:ext cx="21970800" cy="934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45360" tIns="45360" rIns="45360" bIns="45360" anchor="t">
            <a:normAutofit/>
          </a:bodyPr>
          <a:lstStyle xmlns:a="http://schemas.openxmlformats.org/drawingml/2006/main"/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  <a:tab pos="825480" algn="l"/>
                <a:tab pos="1650960" algn="l"/>
                <a:tab pos="2476440" algn="l"/>
                <a:tab pos="3301920" algn="l"/>
                <a:tab pos="4127400" algn="l"/>
                <a:tab pos="4952880" algn="l"/>
                <a:tab pos="5778360" algn="l"/>
                <a:tab pos="6603840" algn="l"/>
                <a:tab pos="7429680" algn="l"/>
                <a:tab pos="8255160" algn="l"/>
                <a:tab pos="9080640" algn="l"/>
                <a:tab pos="9906120" algn="l"/>
                <a:tab pos="10731600" algn="l"/>
              </a:tabLst>
            </a:pPr>
            <a:r>
              <a:rPr sz="5500" b="1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Description of the Data</a:t>
            </a:r>
            <a:endParaRPr sz="5500" b="0" u="none"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</p:txBody>
      </p:sp>
      <p:sp>
        <p:nvSpPr>
          <p:cNvPr id="10" name="PlaceHolder 3">
            <a:extLst xmlns:a="http://schemas.openxmlformats.org/drawingml/2006/main">
              <a:ext uri="{FF2B5EF4-FFF2-40B4-BE49-F238E27FC236}">
                <a16:creationId xmlns:a16="http://schemas.microsoft.com/office/drawing/2014/main" id="{611128B1-80D2-4C0D-8CC5-8FD24C968B87}"/>
              </a:ext>
            </a:extLst>
          </p:cNvPr>
          <p:cNvSpPr>
            <a:spLocks xmlns:a="http://schemas.openxmlformats.org/drawingml/2006/main" noGrp="1"/>
          </p:cNvSpPr>
          <p:nvPr>
            <p:ph idx="0"/>
          </p:nvPr>
        </p:nvSpPr>
        <p:spPr>
          <a:xfrm xmlns:a="http://schemas.openxmlformats.org/drawingml/2006/main">
            <a:off x="1206360" y="4247640"/>
            <a:ext cx="21970800" cy="8256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50760" tIns="50760" rIns="50760" bIns="50760" anchor="t">
            <a:normAutofit/>
          </a:bodyPr>
          <a:lstStyle xmlns:a="http://schemas.openxmlformats.org/drawingml/2006/main"/>
          <a:p xmlns:a="http://schemas.openxmlformats.org/drawingml/2006/main">
            <a:pPr marL="609480" indent="-609480" algn="l">
              <a:lnSpc>
                <a:spcPct val="90000"/>
              </a:lnSpc>
              <a:spcBef>
                <a:spcPts val="4501"/>
              </a:spcBef>
              <a:buClr>
                <a:srgbClr val="000000"/>
              </a:buClr>
              <a:buSzPct val="123000"/>
              <a:buFont typeface="Helvetica Neue"/>
              <a:buChar char="•"/>
              <a:tabLst>
                <a:tab pos="2436840" algn="l"/>
                <a:tab pos="4873680" algn="l"/>
                <a:tab pos="7310520" algn="l"/>
                <a:tab pos="9747360" algn="l"/>
              </a:tabLst>
            </a:pPr>
            <a:r>
              <a:rPr sz="4800" b="0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Found on: </a:t>
            </a:r>
            <a:r>
              <a:rPr sz="4800" b="0" u="sng">
                <a:solidFill>
                  <a:srgbClr val="0000FF"/>
                </a:solidFill>
                <a:latin typeface="Helvetica Neue"/>
                <a:ea typeface="Helvetica Neue"/>
                <a:cs typeface="Helvetica Neue"/>
                <a:hlinkClick xmlns:r="http://schemas.openxmlformats.org/officeDocument/2006/relationships" r:id="R6b662a83f28d435c"/>
              </a:rPr>
              <a:t>https://www.kaggle.com/datasets/equilibriumm/sleep-efficiency</a:t>
            </a:r>
            <a:endParaRPr sz="4800" b="0" u="none"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  <a:p xmlns:a="http://schemas.openxmlformats.org/drawingml/2006/main">
            <a:pPr marL="609480" indent="-609480" algn="l">
              <a:lnSpc>
                <a:spcPct val="90000"/>
              </a:lnSpc>
              <a:spcBef>
                <a:spcPts val="4501"/>
              </a:spcBef>
              <a:buClr>
                <a:srgbClr val="000000"/>
              </a:buClr>
              <a:buSzPct val="123000"/>
              <a:buFont typeface="Helvetica Neue"/>
              <a:buChar char="•"/>
              <a:tabLst>
                <a:tab pos="2436840" algn="l"/>
                <a:tab pos="4873680" algn="l"/>
                <a:tab pos="7310520" algn="l"/>
                <a:tab pos="9747360" algn="l"/>
              </a:tabLst>
            </a:pPr>
            <a:r>
              <a:rPr sz="4800" b="0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Part of a study that investigated the impact of different lifestyle factors on sleep efficiency.</a:t>
            </a:r>
            <a:endParaRPr sz="4800" b="0" u="none"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  <a:p xmlns:a="http://schemas.openxmlformats.org/drawingml/2006/main">
            <a:pPr marL="609480" indent="-609480" algn="l">
              <a:lnSpc>
                <a:spcPct val="90000"/>
              </a:lnSpc>
              <a:spcBef>
                <a:spcPts val="4501"/>
              </a:spcBef>
              <a:buClr>
                <a:srgbClr val="000000"/>
              </a:buClr>
              <a:buSzPct val="123000"/>
              <a:buFont typeface="Helvetica Neue"/>
              <a:buChar char="•"/>
              <a:tabLst>
                <a:tab pos="2436840" algn="l"/>
                <a:tab pos="4873680" algn="l"/>
                <a:tab pos="7310520" algn="l"/>
                <a:tab pos="9747360" algn="l"/>
              </a:tabLst>
            </a:pPr>
            <a:r>
              <a:rPr sz="4800" b="0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Original dataset: 452 rows and 15 columns.</a:t>
            </a:r>
            <a:endParaRPr sz="4800" b="0" u="none"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  <a:p xmlns:a="http://schemas.openxmlformats.org/drawingml/2006/main">
            <a:pPr marL="609480" indent="-609480" algn="l">
              <a:lnSpc>
                <a:spcPct val="90000"/>
              </a:lnSpc>
              <a:spcBef>
                <a:spcPts val="4501"/>
              </a:spcBef>
              <a:buClr>
                <a:srgbClr val="000000"/>
              </a:buClr>
              <a:buSzPct val="123000"/>
              <a:buFont typeface="Helvetica Neue"/>
              <a:buChar char="•"/>
              <a:tabLst>
                <a:tab pos="2436840" algn="l"/>
                <a:tab pos="4873680" algn="l"/>
                <a:tab pos="7310520" algn="l"/>
                <a:tab pos="9747360" algn="l"/>
              </a:tabLst>
            </a:pPr>
            <a:r>
              <a:rPr sz="4800" b="0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Rows with NA values have been removed from 5 different columns.</a:t>
            </a:r>
            <a:endParaRPr sz="4800" b="0" u="none"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  <a:p xmlns:a="http://schemas.openxmlformats.org/drawingml/2006/main">
            <a:pPr marL="609480" indent="-609480" algn="l">
              <a:lnSpc>
                <a:spcPct val="90000"/>
              </a:lnSpc>
              <a:spcBef>
                <a:spcPts val="4501"/>
              </a:spcBef>
              <a:buClr>
                <a:srgbClr val="000000"/>
              </a:buClr>
              <a:buSzPct val="123000"/>
              <a:buFont typeface="Helvetica Neue"/>
              <a:buChar char="•"/>
              <a:tabLst>
                <a:tab pos="2436840" algn="l"/>
                <a:tab pos="4873680" algn="l"/>
                <a:tab pos="7310520" algn="l"/>
                <a:tab pos="9747360" algn="l"/>
              </a:tabLst>
            </a:pPr>
            <a:r>
              <a:rPr sz="4800" b="1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Cleaned dataset used in this project: 388 rows, 13 columns.</a:t>
            </a:r>
            <a:endParaRPr sz="4800" b="0" u="none"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127963468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PlaceHolder 1">
            <a:extLst xmlns:a="http://schemas.openxmlformats.org/drawingml/2006/main">
              <a:ext uri="{FF2B5EF4-FFF2-40B4-BE49-F238E27FC236}">
                <a16:creationId xmlns:a16="http://schemas.microsoft.com/office/drawing/2014/main" id="{7F697B62-32A4-4CD4-8FF4-66E0A994B4A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1206360" y="1079280"/>
            <a:ext cx="21970800" cy="14335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50760" tIns="50760" rIns="50760" bIns="50760" anchor="t">
            <a:noAutofit/>
          </a:bodyPr>
          <a:lstStyle xmlns:a="http://schemas.openxmlformats.org/drawingml/2006/main"/>
          <a:p xmlns:a="http://schemas.openxmlformats.org/drawingml/2006/main">
            <a:pPr indent="0" algn="l">
              <a:lnSpc>
                <a:spcPct val="80000"/>
              </a:lnSpc>
              <a:buNone/>
              <a:tabLst>
                <a:tab pos="0" algn="l"/>
                <a:tab pos="2436840" algn="l"/>
                <a:tab pos="4873680" algn="l"/>
                <a:tab pos="7310520" algn="l"/>
                <a:tab pos="9747360" algn="l"/>
              </a:tabLst>
            </a:pPr>
            <a:r>
              <a:rPr sz="8500" b="1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Sleep Efficiency Dataset</a:t>
            </a:r>
            <a:endParaRPr sz="8500" b="1" u="none"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</p:txBody>
      </p:sp>
      <p:sp>
        <p:nvSpPr>
          <p:cNvPr id="12" name="PlaceHolder 2">
            <a:extLst xmlns:a="http://schemas.openxmlformats.org/drawingml/2006/main">
              <a:ext uri="{FF2B5EF4-FFF2-40B4-BE49-F238E27FC236}">
                <a16:creationId xmlns:a16="http://schemas.microsoft.com/office/drawing/2014/main" id="{0260AC32-B409-4A45-9A33-EEB33CBB712E}"/>
              </a:ext>
            </a:extLst>
          </p:cNvPr>
          <p:cNvSpPr>
            <a:spLocks xmlns:a="http://schemas.openxmlformats.org/drawingml/2006/main" noGrp="1"/>
          </p:cNvSpPr>
          <p:nvPr>
            <p:ph idx="0"/>
          </p:nvPr>
        </p:nvSpPr>
        <p:spPr>
          <a:xfrm xmlns:a="http://schemas.openxmlformats.org/drawingml/2006/main">
            <a:off x="1206360" y="2372760"/>
            <a:ext cx="21970800" cy="934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45360" tIns="45360" rIns="45360" bIns="45360" anchor="t">
            <a:normAutofit/>
          </a:bodyPr>
          <a:lstStyle xmlns:a="http://schemas.openxmlformats.org/drawingml/2006/main"/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  <a:tab pos="825480" algn="l"/>
                <a:tab pos="1650960" algn="l"/>
                <a:tab pos="2476440" algn="l"/>
                <a:tab pos="3301920" algn="l"/>
                <a:tab pos="4127400" algn="l"/>
                <a:tab pos="4952880" algn="l"/>
                <a:tab pos="5778360" algn="l"/>
                <a:tab pos="6603840" algn="l"/>
                <a:tab pos="7429680" algn="l"/>
                <a:tab pos="8255160" algn="l"/>
                <a:tab pos="9080640" algn="l"/>
                <a:tab pos="9906120" algn="l"/>
                <a:tab pos="10731600" algn="l"/>
              </a:tabLst>
            </a:pPr>
            <a:r>
              <a:rPr sz="5500" b="1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Description of the Variables (Numerical)</a:t>
            </a:r>
            <a:endParaRPr sz="5500" b="0" u="none"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</p:txBody>
      </p:sp>
      <p:pic>
        <p:nvPicPr>
          <p:cNvPr id="16" name="Screenshot 2023-05-16 at 9.08.59 PM.png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729bf184afe483f"/>
          <a:stretch xmlns:a="http://schemas.openxmlformats.org/drawingml/2006/main"/>
        </p:blipFill>
        <p:spPr>
          <a:xfrm xmlns:a="http://schemas.openxmlformats.org/drawingml/2006/main">
            <a:off x="1618920" y="3500280"/>
            <a:ext cx="21145680" cy="9752040"/>
          </a:xfrm>
          <a:prstGeom xmlns:a="http://schemas.openxmlformats.org/drawingml/2006/main" prst="rect">
            <a:avLst/>
          </a:prstGeom>
          <a:ln xmlns:a="http://schemas.openxmlformats.org/drawingml/2006/main" w="38160">
            <a:noFill/>
          </a:ln>
        </p:spPr>
      </p:pic>
    </p:spTree>
    <p:extLst>
      <p:ext uri="{BB962C8B-B14F-4D97-AF65-F5344CB8AC3E}">
        <p14:creationId xmlns:p14="http://schemas.microsoft.com/office/powerpoint/2010/main" val="774072359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PlaceHolder 1">
            <a:extLst xmlns:a="http://schemas.openxmlformats.org/drawingml/2006/main">
              <a:ext uri="{FF2B5EF4-FFF2-40B4-BE49-F238E27FC236}">
                <a16:creationId xmlns:a16="http://schemas.microsoft.com/office/drawing/2014/main" id="{BC41F9E3-9544-48F0-8744-B224EAF3A499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753840" y="1252440"/>
            <a:ext cx="8128080" cy="4316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50760" tIns="50760" rIns="50760" bIns="50760" anchor="t">
            <a:noAutofit/>
          </a:bodyPr>
          <a:lstStyle xmlns:a="http://schemas.openxmlformats.org/drawingml/2006/main"/>
          <a:p xmlns:a="http://schemas.openxmlformats.org/drawingml/2006/main">
            <a:pPr indent="0" algn="l">
              <a:lnSpc>
                <a:spcPct val="80000"/>
              </a:lnSpc>
              <a:buNone/>
              <a:tabLst>
                <a:tab pos="0" algn="l"/>
                <a:tab pos="2436840" algn="l"/>
                <a:tab pos="4873680" algn="l"/>
                <a:tab pos="7310520" algn="l"/>
                <a:tab pos="9747360" algn="l"/>
              </a:tabLst>
            </a:pPr>
            <a:r>
              <a:rPr sz="8500" b="1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Sleep Efficiency Dataset</a:t>
            </a:r>
            <a:endParaRPr sz="8500" b="1" u="none"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</p:txBody>
      </p:sp>
      <p:sp>
        <p:nvSpPr>
          <p:cNvPr id="15" name="PlaceHolder 2">
            <a:extLst xmlns:a="http://schemas.openxmlformats.org/drawingml/2006/main">
              <a:ext uri="{FF2B5EF4-FFF2-40B4-BE49-F238E27FC236}">
                <a16:creationId xmlns:a16="http://schemas.microsoft.com/office/drawing/2014/main" id="{D0EB3E91-C108-41D2-A4B8-6A9F7DE64DA2}"/>
              </a:ext>
            </a:extLst>
          </p:cNvPr>
          <p:cNvSpPr>
            <a:spLocks xmlns:a="http://schemas.openxmlformats.org/drawingml/2006/main" noGrp="1"/>
          </p:cNvSpPr>
          <p:nvPr>
            <p:ph idx="0"/>
          </p:nvPr>
        </p:nvSpPr>
        <p:spPr>
          <a:xfrm xmlns:a="http://schemas.openxmlformats.org/drawingml/2006/main">
            <a:off x="834480" y="5810250"/>
            <a:ext cx="6434280" cy="17575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45360" tIns="45360" rIns="45360" bIns="45360" anchor="t">
            <a:normAutofit fontScale="100000"/>
          </a:bodyPr>
          <a:lstStyle xmlns:a="http://schemas.openxmlformats.org/drawingml/2006/main"/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  <a:tab pos="568440" algn="l"/>
                <a:tab pos="1136520" algn="l"/>
                <a:tab pos="1704960" algn="l"/>
                <a:tab pos="2273400" algn="l"/>
                <a:tab pos="2841480" algn="l"/>
                <a:tab pos="3409920" algn="l"/>
                <a:tab pos="3978360" algn="l"/>
                <a:tab pos="4546440" algn="l"/>
                <a:tab pos="5114880" algn="l"/>
                <a:tab pos="5683320" algn="l"/>
                <a:tab pos="6251400" algn="l"/>
                <a:tab pos="6819840" algn="l"/>
                <a:tab pos="7388280" algn="l"/>
                <a:tab pos="7956720" algn="l"/>
                <a:tab pos="8524800" algn="l"/>
                <a:tab pos="9093240" algn="l"/>
                <a:tab pos="9661680" algn="l"/>
                <a:tab pos="10229760" algn="l"/>
                <a:tab pos="10798200" algn="l"/>
              </a:tabLst>
            </a:pPr>
            <a:r>
              <a:rPr sz="4600" b="1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Description of the Variables (Categorical)</a:t>
            </a:r>
            <a:endParaRPr sz="4600" b="0" u="none"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</p:txBody>
      </p:sp>
      <p:pic>
        <p:nvPicPr>
          <p:cNvPr id="19" name="Screenshot 2023-05-09 at 7.50.36 PM.png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b3f791950464334"/>
          <a:stretch xmlns:a="http://schemas.openxmlformats.org/drawingml/2006/main"/>
        </p:blipFill>
        <p:spPr>
          <a:xfrm xmlns:a="http://schemas.openxmlformats.org/drawingml/2006/main">
            <a:off x="8827920" y="617400"/>
            <a:ext cx="15146280" cy="12480840"/>
          </a:xfrm>
          <a:prstGeom xmlns:a="http://schemas.openxmlformats.org/drawingml/2006/main" prst="rect">
            <a:avLst/>
          </a:prstGeom>
          <a:ln xmlns:a="http://schemas.openxmlformats.org/drawingml/2006/main" w="38160">
            <a:noFill/>
          </a:ln>
        </p:spPr>
      </p:pic>
    </p:spTree>
    <p:extLst>
      <p:ext uri="{BB962C8B-B14F-4D97-AF65-F5344CB8AC3E}">
        <p14:creationId xmlns:p14="http://schemas.microsoft.com/office/powerpoint/2010/main" val="1507420689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PlaceHolder 1">
            <a:extLst xmlns:a="http://schemas.openxmlformats.org/drawingml/2006/main">
              <a:ext uri="{FF2B5EF4-FFF2-40B4-BE49-F238E27FC236}">
                <a16:creationId xmlns:a16="http://schemas.microsoft.com/office/drawing/2014/main" id="{FB36B777-DAD1-4946-B0A9-B5DD95429E3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1206360" y="1079280"/>
            <a:ext cx="21970800" cy="14335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50760" tIns="50760" rIns="50760" bIns="50760" anchor="t">
            <a:noAutofit/>
          </a:bodyPr>
          <a:lstStyle xmlns:a="http://schemas.openxmlformats.org/drawingml/2006/main"/>
          <a:p xmlns:a="http://schemas.openxmlformats.org/drawingml/2006/main">
            <a:pPr indent="0" algn="l">
              <a:lnSpc>
                <a:spcPct val="80000"/>
              </a:lnSpc>
              <a:buNone/>
              <a:tabLst>
                <a:tab pos="0" algn="l"/>
                <a:tab pos="2436840" algn="l"/>
                <a:tab pos="4873680" algn="l"/>
                <a:tab pos="7310520" algn="l"/>
                <a:tab pos="9747360" algn="l"/>
              </a:tabLst>
            </a:pPr>
            <a:r>
              <a:rPr sz="8500" b="1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Regression Models</a:t>
            </a:r>
            <a:endParaRPr sz="8500" b="1" u="none"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</p:txBody>
      </p:sp>
      <p:sp>
        <p:nvSpPr>
          <p:cNvPr id="18" name="PlaceHolder 2">
            <a:extLst xmlns:a="http://schemas.openxmlformats.org/drawingml/2006/main">
              <a:ext uri="{FF2B5EF4-FFF2-40B4-BE49-F238E27FC236}">
                <a16:creationId xmlns:a16="http://schemas.microsoft.com/office/drawing/2014/main" id="{7B5768DA-FCC3-42A4-B717-B4B03A5F9408}"/>
              </a:ext>
            </a:extLst>
          </p:cNvPr>
          <p:cNvSpPr>
            <a:spLocks xmlns:a="http://schemas.openxmlformats.org/drawingml/2006/main" noGrp="1"/>
          </p:cNvSpPr>
          <p:nvPr>
            <p:ph idx="0"/>
          </p:nvPr>
        </p:nvSpPr>
        <p:spPr>
          <a:xfrm xmlns:a="http://schemas.openxmlformats.org/drawingml/2006/main">
            <a:off x="1206360" y="2373120"/>
            <a:ext cx="8221680" cy="14335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45360" tIns="45360" rIns="45360" bIns="45360" anchor="t">
            <a:normAutofit/>
          </a:bodyPr>
          <a:lstStyle xmlns:a="http://schemas.openxmlformats.org/drawingml/2006/main"/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  <a:tab pos="650880" algn="l"/>
                <a:tab pos="1301760" algn="l"/>
                <a:tab pos="1952640" algn="l"/>
                <a:tab pos="2603520" algn="l"/>
                <a:tab pos="3254400" algn="l"/>
                <a:tab pos="3905280" algn="l"/>
                <a:tab pos="4556160" algn="l"/>
                <a:tab pos="5207040" algn="l"/>
                <a:tab pos="5857920" algn="l"/>
                <a:tab pos="6508800" algn="l"/>
                <a:tab pos="7159680" algn="l"/>
                <a:tab pos="7810560" algn="l"/>
                <a:tab pos="8461440" algn="l"/>
                <a:tab pos="9112320" algn="l"/>
                <a:tab pos="9763200" algn="l"/>
                <a:tab pos="10414080" algn="l"/>
              </a:tabLst>
            </a:pPr>
            <a:r>
              <a:rPr sz="4300" b="1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Sleep Efficiency by </a:t>
            </a:r>
            <a:endParaRPr sz="4300" b="0" u="none"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  <a:tab pos="650880" algn="l"/>
                <a:tab pos="1301760" algn="l"/>
                <a:tab pos="1952640" algn="l"/>
                <a:tab pos="2603520" algn="l"/>
                <a:tab pos="3254400" algn="l"/>
                <a:tab pos="3905280" algn="l"/>
                <a:tab pos="4556160" algn="l"/>
                <a:tab pos="5207040" algn="l"/>
                <a:tab pos="5857920" algn="l"/>
                <a:tab pos="6508800" algn="l"/>
                <a:tab pos="7159680" algn="l"/>
                <a:tab pos="7810560" algn="l"/>
                <a:tab pos="8461440" algn="l"/>
                <a:tab pos="9112320" algn="l"/>
                <a:tab pos="9763200" algn="l"/>
                <a:tab pos="10414080" algn="l"/>
              </a:tabLst>
            </a:pPr>
            <a:r>
              <a:rPr sz="4300" b="1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Deep Sleep Percentage</a:t>
            </a:r>
            <a:endParaRPr sz="4300" b="0" u="none"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</p:txBody>
      </p:sp>
      <p:sp>
        <p:nvSpPr>
          <p:cNvPr id="19" name="PlaceHolder 3">
            <a:extLst xmlns:a="http://schemas.openxmlformats.org/drawingml/2006/main">
              <a:ext uri="{FF2B5EF4-FFF2-40B4-BE49-F238E27FC236}">
                <a16:creationId xmlns:a16="http://schemas.microsoft.com/office/drawing/2014/main" id="{684011B6-6A0A-435A-9AC8-92767121F68F}"/>
              </a:ext>
            </a:extLst>
          </p:cNvPr>
          <p:cNvSpPr>
            <a:spLocks xmlns:a="http://schemas.openxmlformats.org/drawingml/2006/main" noGrp="1"/>
          </p:cNvSpPr>
          <p:nvPr>
            <p:ph idx="0"/>
          </p:nvPr>
        </p:nvSpPr>
        <p:spPr>
          <a:xfrm xmlns:a="http://schemas.openxmlformats.org/drawingml/2006/main">
            <a:off x="1209240" y="4298400"/>
            <a:ext cx="9785160" cy="81550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50760" tIns="50760" rIns="50760" bIns="50760" anchor="t">
            <a:normAutofit fontScale="100000"/>
          </a:bodyPr>
          <a:lstStyle xmlns:a="http://schemas.openxmlformats.org/drawingml/2006/main"/>
          <a:p xmlns:a="http://schemas.openxmlformats.org/drawingml/2006/main">
            <a:pPr marL="571320" indent="-571320" algn="l">
              <a:lnSpc>
                <a:spcPct val="92000"/>
              </a:lnSpc>
              <a:buClr>
                <a:srgbClr val="EE230C"/>
              </a:buClr>
              <a:buSzPct val="123000"/>
              <a:buFont typeface="Helvetica Neue"/>
              <a:buChar char="•"/>
              <a:tabLst>
                <a:tab pos="0" algn="l"/>
                <a:tab pos="330120" algn="l"/>
                <a:tab pos="660240" algn="l"/>
                <a:tab pos="1003320" algn="l"/>
                <a:tab pos="1333440" algn="l"/>
                <a:tab pos="1676520" algn="l"/>
                <a:tab pos="2006640" algn="l"/>
                <a:tab pos="2336760" algn="l"/>
                <a:tab pos="2679840" algn="l"/>
                <a:tab pos="3009960" algn="l"/>
                <a:tab pos="3352680" algn="l"/>
                <a:tab pos="3683160" algn="l"/>
                <a:tab pos="4013280" algn="l"/>
                <a:tab pos="4356000" algn="l"/>
                <a:tab pos="4686480" algn="l"/>
                <a:tab pos="5029200" algn="l"/>
                <a:tab pos="5359320" algn="l"/>
                <a:tab pos="5689440" algn="l"/>
                <a:tab pos="6032520" algn="l"/>
                <a:tab pos="6362640" algn="l"/>
                <a:tab pos="6705720" algn="l"/>
                <a:tab pos="7035840" algn="l"/>
                <a:tab pos="7365960" algn="l"/>
                <a:tab pos="7709040" algn="l"/>
                <a:tab pos="8039160" algn="l"/>
                <a:tab pos="8381880" algn="l"/>
                <a:tab pos="8712360" algn="l"/>
                <a:tab pos="9042480" algn="l"/>
                <a:tab pos="9385200" algn="l"/>
                <a:tab pos="9715680" algn="l"/>
                <a:tab pos="10058400" algn="l"/>
                <a:tab pos="10388520" algn="l"/>
              </a:tabLst>
            </a:pPr>
            <a:r>
              <a:rPr sz="4000" b="0" u="none">
                <a:solidFill>
                  <a:srgbClr val="EE230C"/>
                </a:solidFill>
                <a:latin typeface="Helvetica Neue"/>
                <a:ea typeface="Helvetica Neue"/>
                <a:cs typeface="Helvetica Neue"/>
              </a:rPr>
              <a:t>Model: Sleep efficiency = 0.425998 + (0.006877 × Deep sleep percentage)</a:t>
            </a:r>
            <a:endParaRPr sz="4000" b="0" u="none"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  <a:p xmlns:a="http://schemas.openxmlformats.org/drawingml/2006/main">
            <a:pPr marL="28800" indent="-28800" algn="l">
              <a:lnSpc>
                <a:spcPct val="100000"/>
              </a:lnSpc>
              <a:buNone/>
              <a:tabLst>
                <a:tab pos="0" algn="l"/>
                <a:tab pos="330120" algn="l"/>
                <a:tab pos="660240" algn="l"/>
                <a:tab pos="1003320" algn="l"/>
                <a:tab pos="1333440" algn="l"/>
                <a:tab pos="1676520" algn="l"/>
                <a:tab pos="2006640" algn="l"/>
                <a:tab pos="2336760" algn="l"/>
                <a:tab pos="2679840" algn="l"/>
                <a:tab pos="3009960" algn="l"/>
                <a:tab pos="3352680" algn="l"/>
                <a:tab pos="3683160" algn="l"/>
                <a:tab pos="4013280" algn="l"/>
                <a:tab pos="4356000" algn="l"/>
                <a:tab pos="4686480" algn="l"/>
                <a:tab pos="5029200" algn="l"/>
                <a:tab pos="5359320" algn="l"/>
                <a:tab pos="5689440" algn="l"/>
                <a:tab pos="6032520" algn="l"/>
                <a:tab pos="6362640" algn="l"/>
                <a:tab pos="6705720" algn="l"/>
                <a:tab pos="7035840" algn="l"/>
                <a:tab pos="7365960" algn="l"/>
                <a:tab pos="7709040" algn="l"/>
                <a:tab pos="8039160" algn="l"/>
                <a:tab pos="8381880" algn="l"/>
                <a:tab pos="8712360" algn="l"/>
                <a:tab pos="9042480" algn="l"/>
                <a:tab pos="9385200" algn="l"/>
                <a:tab pos="9715680" algn="l"/>
                <a:tab pos="10058400" algn="l"/>
                <a:tab pos="10388520" algn="l"/>
              </a:tabLst>
            </a:pPr>
            <a:r>
              <a:t/>
            </a:r>
            <a:endParaRPr sz="4000" b="0" u="none"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  <a:p xmlns:a="http://schemas.openxmlformats.org/drawingml/2006/main">
            <a:pPr marL="571320" indent="-571320" algn="l">
              <a:lnSpc>
                <a:spcPct val="92000"/>
              </a:lnSpc>
              <a:buClr>
                <a:srgbClr val="000000"/>
              </a:buClr>
              <a:buSzPct val="123000"/>
              <a:buFont typeface="Helvetica Neue"/>
              <a:buChar char="•"/>
              <a:tabLst>
                <a:tab pos="0" algn="l"/>
                <a:tab pos="330120" algn="l"/>
                <a:tab pos="660240" algn="l"/>
                <a:tab pos="1003320" algn="l"/>
                <a:tab pos="1333440" algn="l"/>
                <a:tab pos="1676520" algn="l"/>
                <a:tab pos="2006640" algn="l"/>
                <a:tab pos="2336760" algn="l"/>
                <a:tab pos="2679840" algn="l"/>
                <a:tab pos="3009960" algn="l"/>
                <a:tab pos="3352680" algn="l"/>
                <a:tab pos="3683160" algn="l"/>
                <a:tab pos="4013280" algn="l"/>
                <a:tab pos="4356000" algn="l"/>
                <a:tab pos="4686480" algn="l"/>
                <a:tab pos="5029200" algn="l"/>
                <a:tab pos="5359320" algn="l"/>
                <a:tab pos="5689440" algn="l"/>
                <a:tab pos="6032520" algn="l"/>
                <a:tab pos="6362640" algn="l"/>
                <a:tab pos="6705720" algn="l"/>
                <a:tab pos="7035840" algn="l"/>
                <a:tab pos="7365960" algn="l"/>
                <a:tab pos="7709040" algn="l"/>
                <a:tab pos="8039160" algn="l"/>
                <a:tab pos="8381880" algn="l"/>
                <a:tab pos="8712360" algn="l"/>
                <a:tab pos="9042480" algn="l"/>
                <a:tab pos="9385200" algn="l"/>
                <a:tab pos="9715680" algn="l"/>
                <a:tab pos="10058400" algn="l"/>
                <a:tab pos="10388520" algn="l"/>
              </a:tabLst>
            </a:pPr>
            <a:r>
              <a:rPr sz="4000" b="0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In this sample, a one-point increase in deep sleep percentage is associated with an estimated 0.006877 increase in sleep efficiency.</a:t>
            </a:r>
            <a:endParaRPr sz="4000" b="0" u="none"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  <a:p xmlns:a="http://schemas.openxmlformats.org/drawingml/2006/main">
            <a:pPr marL="28800" indent="-28800" algn="l">
              <a:lnSpc>
                <a:spcPct val="100000"/>
              </a:lnSpc>
              <a:buNone/>
              <a:tabLst>
                <a:tab pos="0" algn="l"/>
                <a:tab pos="330120" algn="l"/>
                <a:tab pos="660240" algn="l"/>
                <a:tab pos="1003320" algn="l"/>
                <a:tab pos="1333440" algn="l"/>
                <a:tab pos="1676520" algn="l"/>
                <a:tab pos="2006640" algn="l"/>
                <a:tab pos="2336760" algn="l"/>
                <a:tab pos="2679840" algn="l"/>
                <a:tab pos="3009960" algn="l"/>
                <a:tab pos="3352680" algn="l"/>
                <a:tab pos="3683160" algn="l"/>
                <a:tab pos="4013280" algn="l"/>
                <a:tab pos="4356000" algn="l"/>
                <a:tab pos="4686480" algn="l"/>
                <a:tab pos="5029200" algn="l"/>
                <a:tab pos="5359320" algn="l"/>
                <a:tab pos="5689440" algn="l"/>
                <a:tab pos="6032520" algn="l"/>
                <a:tab pos="6362640" algn="l"/>
                <a:tab pos="6705720" algn="l"/>
                <a:tab pos="7035840" algn="l"/>
                <a:tab pos="7365960" algn="l"/>
                <a:tab pos="7709040" algn="l"/>
                <a:tab pos="8039160" algn="l"/>
                <a:tab pos="8381880" algn="l"/>
                <a:tab pos="8712360" algn="l"/>
                <a:tab pos="9042480" algn="l"/>
                <a:tab pos="9385200" algn="l"/>
                <a:tab pos="9715680" algn="l"/>
                <a:tab pos="10058400" algn="l"/>
                <a:tab pos="10388520" algn="l"/>
              </a:tabLst>
            </a:pPr>
            <a:r>
              <a:t/>
            </a:r>
            <a:endParaRPr sz="4000" b="0" u="none"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  <a:p xmlns:a="http://schemas.openxmlformats.org/drawingml/2006/main">
            <a:pPr marL="571320" indent="-571320" algn="l">
              <a:lnSpc>
                <a:spcPct val="92000"/>
              </a:lnSpc>
              <a:buClr>
                <a:srgbClr val="000000"/>
              </a:buClr>
              <a:buSzPct val="123000"/>
              <a:buFont typeface="Helvetica Neue"/>
              <a:buChar char="•"/>
              <a:tabLst>
                <a:tab pos="0" algn="l"/>
                <a:tab pos="330120" algn="l"/>
                <a:tab pos="660240" algn="l"/>
                <a:tab pos="1003320" algn="l"/>
                <a:tab pos="1333440" algn="l"/>
                <a:tab pos="1676520" algn="l"/>
                <a:tab pos="2006640" algn="l"/>
                <a:tab pos="2336760" algn="l"/>
                <a:tab pos="2679840" algn="l"/>
                <a:tab pos="3009960" algn="l"/>
                <a:tab pos="3352680" algn="l"/>
                <a:tab pos="3683160" algn="l"/>
                <a:tab pos="4013280" algn="l"/>
                <a:tab pos="4356000" algn="l"/>
                <a:tab pos="4686480" algn="l"/>
                <a:tab pos="5029200" algn="l"/>
                <a:tab pos="5359320" algn="l"/>
                <a:tab pos="5689440" algn="l"/>
                <a:tab pos="6032520" algn="l"/>
                <a:tab pos="6362640" algn="l"/>
                <a:tab pos="6705720" algn="l"/>
                <a:tab pos="7035840" algn="l"/>
                <a:tab pos="7365960" algn="l"/>
                <a:tab pos="7709040" algn="l"/>
                <a:tab pos="8039160" algn="l"/>
                <a:tab pos="8381880" algn="l"/>
                <a:tab pos="8712360" algn="l"/>
                <a:tab pos="9042480" algn="l"/>
                <a:tab pos="9385200" algn="l"/>
                <a:tab pos="9715680" algn="l"/>
                <a:tab pos="10058400" algn="l"/>
                <a:tab pos="10388520" algn="l"/>
              </a:tabLst>
            </a:pPr>
            <a:r>
              <a:rPr sz="4000" b="0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Higher deep-sleep percentages are associated with higher sleep efficiency.</a:t>
            </a:r>
            <a:endParaRPr sz="4000" b="0" u="none"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</p:txBody>
      </p:sp>
      <p:pic>
        <p:nvPicPr>
          <p:cNvPr id="24" name="Screenshot 2023-05-07 at 6.26.41 PM.png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3d897a936304de7"/>
          <a:stretch xmlns:a="http://schemas.openxmlformats.org/drawingml/2006/main"/>
        </p:blipFill>
        <p:spPr>
          <a:xfrm xmlns:a="http://schemas.openxmlformats.org/drawingml/2006/main" flipH="0" flipV="0">
            <a:off x="10923480" y="2395485"/>
            <a:ext cx="13328640" cy="10467720"/>
          </a:xfrm>
          <a:prstGeom xmlns:a="http://schemas.openxmlformats.org/drawingml/2006/main" prst="rect">
            <a:avLst/>
          </a:prstGeom>
          <a:ln xmlns:a="http://schemas.openxmlformats.org/drawingml/2006/main" w="38160">
            <a:noFill/>
          </a:ln>
        </p:spPr>
      </p:pic>
    </p:spTree>
    <p:extLst>
      <p:ext uri="{BB962C8B-B14F-4D97-AF65-F5344CB8AC3E}">
        <p14:creationId xmlns:p14="http://schemas.microsoft.com/office/powerpoint/2010/main" val="478455254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PlaceHolder 1">
            <a:extLst xmlns:a="http://schemas.openxmlformats.org/drawingml/2006/main">
              <a:ext uri="{FF2B5EF4-FFF2-40B4-BE49-F238E27FC236}">
                <a16:creationId xmlns:a16="http://schemas.microsoft.com/office/drawing/2014/main" id="{779C54C8-DBB1-422A-AA46-AC2977066CF6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1206360" y="1079280"/>
            <a:ext cx="21970800" cy="14335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50760" tIns="50760" rIns="50760" bIns="50760" anchor="t">
            <a:noAutofit/>
          </a:bodyPr>
          <a:lstStyle xmlns:a="http://schemas.openxmlformats.org/drawingml/2006/main"/>
          <a:p xmlns:a="http://schemas.openxmlformats.org/drawingml/2006/main">
            <a:pPr indent="0" algn="l">
              <a:lnSpc>
                <a:spcPct val="80000"/>
              </a:lnSpc>
              <a:buNone/>
              <a:tabLst>
                <a:tab pos="0" algn="l"/>
                <a:tab pos="2436840" algn="l"/>
                <a:tab pos="4873680" algn="l"/>
                <a:tab pos="7310520" algn="l"/>
                <a:tab pos="9747360" algn="l"/>
              </a:tabLst>
            </a:pPr>
            <a:r>
              <a:rPr sz="8500" b="1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Regression Models</a:t>
            </a:r>
            <a:endParaRPr sz="8500" b="1" u="none"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</p:txBody>
      </p:sp>
      <p:sp>
        <p:nvSpPr>
          <p:cNvPr id="22" name="PlaceHolder 2">
            <a:extLst xmlns:a="http://schemas.openxmlformats.org/drawingml/2006/main">
              <a:ext uri="{FF2B5EF4-FFF2-40B4-BE49-F238E27FC236}">
                <a16:creationId xmlns:a16="http://schemas.microsoft.com/office/drawing/2014/main" id="{38388871-5A26-456A-A3F6-CED55E2FC616}"/>
              </a:ext>
            </a:extLst>
          </p:cNvPr>
          <p:cNvSpPr>
            <a:spLocks xmlns:a="http://schemas.openxmlformats.org/drawingml/2006/main" noGrp="1"/>
          </p:cNvSpPr>
          <p:nvPr>
            <p:ph idx="0"/>
          </p:nvPr>
        </p:nvSpPr>
        <p:spPr>
          <a:xfrm xmlns:a="http://schemas.openxmlformats.org/drawingml/2006/main">
            <a:off x="1206000" y="2373120"/>
            <a:ext cx="8007480" cy="14335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45360" tIns="45360" rIns="45360" bIns="45360" anchor="t">
            <a:normAutofit/>
          </a:bodyPr>
          <a:lstStyle xmlns:a="http://schemas.openxmlformats.org/drawingml/2006/main"/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  <a:tab pos="650880" algn="l"/>
                <a:tab pos="1301760" algn="l"/>
                <a:tab pos="1952640" algn="l"/>
                <a:tab pos="2603520" algn="l"/>
                <a:tab pos="3254400" algn="l"/>
                <a:tab pos="3905280" algn="l"/>
                <a:tab pos="4556160" algn="l"/>
                <a:tab pos="5207040" algn="l"/>
                <a:tab pos="5857920" algn="l"/>
                <a:tab pos="6508800" algn="l"/>
                <a:tab pos="7159680" algn="l"/>
                <a:tab pos="7810560" algn="l"/>
                <a:tab pos="8461440" algn="l"/>
                <a:tab pos="9112320" algn="l"/>
                <a:tab pos="9763200" algn="l"/>
                <a:tab pos="10414080" algn="l"/>
              </a:tabLst>
            </a:pPr>
            <a:r>
              <a:rPr sz="4300" b="1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Sleep Efficiency by </a:t>
            </a:r>
            <a:endParaRPr sz="4300" b="0" u="none"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  <a:tab pos="650880" algn="l"/>
                <a:tab pos="1301760" algn="l"/>
                <a:tab pos="1952640" algn="l"/>
                <a:tab pos="2603520" algn="l"/>
                <a:tab pos="3254400" algn="l"/>
                <a:tab pos="3905280" algn="l"/>
                <a:tab pos="4556160" algn="l"/>
                <a:tab pos="5207040" algn="l"/>
                <a:tab pos="5857920" algn="l"/>
                <a:tab pos="6508800" algn="l"/>
                <a:tab pos="7159680" algn="l"/>
                <a:tab pos="7810560" algn="l"/>
                <a:tab pos="8461440" algn="l"/>
                <a:tab pos="9112320" algn="l"/>
                <a:tab pos="9763200" algn="l"/>
                <a:tab pos="10414080" algn="l"/>
              </a:tabLst>
            </a:pPr>
            <a:r>
              <a:rPr sz="4300" b="1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Light Sleep Percentage</a:t>
            </a:r>
            <a:endParaRPr sz="4300" b="0" u="none"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</p:txBody>
      </p:sp>
      <p:sp>
        <p:nvSpPr>
          <p:cNvPr id="23" name="PlaceHolder 3">
            <a:extLst xmlns:a="http://schemas.openxmlformats.org/drawingml/2006/main">
              <a:ext uri="{FF2B5EF4-FFF2-40B4-BE49-F238E27FC236}">
                <a16:creationId xmlns:a16="http://schemas.microsoft.com/office/drawing/2014/main" id="{E18ED820-8D5F-461B-AF4C-5F44214AA004}"/>
              </a:ext>
            </a:extLst>
          </p:cNvPr>
          <p:cNvSpPr>
            <a:spLocks xmlns:a="http://schemas.openxmlformats.org/drawingml/2006/main" noGrp="1"/>
          </p:cNvSpPr>
          <p:nvPr>
            <p:ph idx="0"/>
          </p:nvPr>
        </p:nvSpPr>
        <p:spPr>
          <a:xfrm xmlns:a="http://schemas.openxmlformats.org/drawingml/2006/main">
            <a:off x="1206000" y="4247640"/>
            <a:ext cx="9426600" cy="85294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50760" tIns="50760" rIns="50760" bIns="50760" anchor="t">
            <a:normAutofit fontScale="100000"/>
          </a:bodyPr>
          <a:lstStyle xmlns:a="http://schemas.openxmlformats.org/drawingml/2006/main"/>
          <a:p xmlns:a="http://schemas.openxmlformats.org/drawingml/2006/main">
            <a:pPr marL="571320" indent="-571320" algn="l">
              <a:lnSpc>
                <a:spcPct val="92000"/>
              </a:lnSpc>
              <a:buClr>
                <a:srgbClr val="EE230C"/>
              </a:buClr>
              <a:buSzPct val="123000"/>
              <a:buFont typeface="Helvetica Neue"/>
              <a:buChar char="•"/>
              <a:tabLst>
                <a:tab pos="0" algn="l"/>
                <a:tab pos="330120" algn="l"/>
                <a:tab pos="660240" algn="l"/>
                <a:tab pos="1003320" algn="l"/>
                <a:tab pos="1333440" algn="l"/>
                <a:tab pos="1676520" algn="l"/>
                <a:tab pos="2006640" algn="l"/>
                <a:tab pos="2336760" algn="l"/>
                <a:tab pos="2679840" algn="l"/>
                <a:tab pos="3009960" algn="l"/>
                <a:tab pos="3352680" algn="l"/>
                <a:tab pos="3683160" algn="l"/>
                <a:tab pos="4013280" algn="l"/>
                <a:tab pos="4356000" algn="l"/>
                <a:tab pos="4686480" algn="l"/>
                <a:tab pos="5029200" algn="l"/>
                <a:tab pos="5359320" algn="l"/>
                <a:tab pos="5689440" algn="l"/>
                <a:tab pos="6032520" algn="l"/>
                <a:tab pos="6362640" algn="l"/>
                <a:tab pos="6705720" algn="l"/>
                <a:tab pos="7035840" algn="l"/>
                <a:tab pos="7365960" algn="l"/>
                <a:tab pos="7709040" algn="l"/>
                <a:tab pos="8039160" algn="l"/>
                <a:tab pos="8381880" algn="l"/>
                <a:tab pos="8712360" algn="l"/>
                <a:tab pos="9042480" algn="l"/>
                <a:tab pos="9385200" algn="l"/>
                <a:tab pos="9715680" algn="l"/>
                <a:tab pos="10058400" algn="l"/>
                <a:tab pos="10388520" algn="l"/>
              </a:tabLst>
            </a:pPr>
            <a:r>
              <a:rPr sz="4000" b="0" u="none">
                <a:solidFill>
                  <a:srgbClr val="EE230C"/>
                </a:solidFill>
                <a:latin typeface="Helvetica Neue"/>
                <a:ea typeface="Helvetica Neue"/>
                <a:cs typeface="Helvetica Neue"/>
              </a:rPr>
              <a:t>Model: Sleep efficiency = 0.966648 - (0.007241 × Light sleep percentage)</a:t>
            </a:r>
            <a:endParaRPr sz="4000" b="0" u="none"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  <a:p xmlns:a="http://schemas.openxmlformats.org/drawingml/2006/main">
            <a:pPr marL="28800" indent="-28800" algn="l">
              <a:lnSpc>
                <a:spcPct val="100000"/>
              </a:lnSpc>
              <a:buNone/>
              <a:tabLst>
                <a:tab pos="0" algn="l"/>
                <a:tab pos="330120" algn="l"/>
                <a:tab pos="660240" algn="l"/>
                <a:tab pos="1003320" algn="l"/>
                <a:tab pos="1333440" algn="l"/>
                <a:tab pos="1676520" algn="l"/>
                <a:tab pos="2006640" algn="l"/>
                <a:tab pos="2336760" algn="l"/>
                <a:tab pos="2679840" algn="l"/>
                <a:tab pos="3009960" algn="l"/>
                <a:tab pos="3352680" algn="l"/>
                <a:tab pos="3683160" algn="l"/>
                <a:tab pos="4013280" algn="l"/>
                <a:tab pos="4356000" algn="l"/>
                <a:tab pos="4686480" algn="l"/>
                <a:tab pos="5029200" algn="l"/>
                <a:tab pos="5359320" algn="l"/>
                <a:tab pos="5689440" algn="l"/>
                <a:tab pos="6032520" algn="l"/>
                <a:tab pos="6362640" algn="l"/>
                <a:tab pos="6705720" algn="l"/>
                <a:tab pos="7035840" algn="l"/>
                <a:tab pos="7365960" algn="l"/>
                <a:tab pos="7709040" algn="l"/>
                <a:tab pos="8039160" algn="l"/>
                <a:tab pos="8381880" algn="l"/>
                <a:tab pos="8712360" algn="l"/>
                <a:tab pos="9042480" algn="l"/>
                <a:tab pos="9385200" algn="l"/>
                <a:tab pos="9715680" algn="l"/>
                <a:tab pos="10058400" algn="l"/>
                <a:tab pos="10388520" algn="l"/>
              </a:tabLst>
            </a:pPr>
            <a:r>
              <a:t/>
            </a:r>
            <a:endParaRPr sz="4000" b="0" u="none"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  <a:p xmlns:a="http://schemas.openxmlformats.org/drawingml/2006/main">
            <a:pPr marL="571320" indent="-571320" algn="l">
              <a:lnSpc>
                <a:spcPct val="92000"/>
              </a:lnSpc>
              <a:buClr>
                <a:srgbClr val="000000"/>
              </a:buClr>
              <a:buSzPct val="123000"/>
              <a:buFont typeface="Helvetica Neue"/>
              <a:buChar char="•"/>
              <a:tabLst>
                <a:tab pos="0" algn="l"/>
                <a:tab pos="330120" algn="l"/>
                <a:tab pos="660240" algn="l"/>
                <a:tab pos="1003320" algn="l"/>
                <a:tab pos="1333440" algn="l"/>
                <a:tab pos="1676520" algn="l"/>
                <a:tab pos="2006640" algn="l"/>
                <a:tab pos="2336760" algn="l"/>
                <a:tab pos="2679840" algn="l"/>
                <a:tab pos="3009960" algn="l"/>
                <a:tab pos="3352680" algn="l"/>
                <a:tab pos="3683160" algn="l"/>
                <a:tab pos="4013280" algn="l"/>
                <a:tab pos="4356000" algn="l"/>
                <a:tab pos="4686480" algn="l"/>
                <a:tab pos="5029200" algn="l"/>
                <a:tab pos="5359320" algn="l"/>
                <a:tab pos="5689440" algn="l"/>
                <a:tab pos="6032520" algn="l"/>
                <a:tab pos="6362640" algn="l"/>
                <a:tab pos="6705720" algn="l"/>
                <a:tab pos="7035840" algn="l"/>
                <a:tab pos="7365960" algn="l"/>
                <a:tab pos="7709040" algn="l"/>
                <a:tab pos="8039160" algn="l"/>
                <a:tab pos="8381880" algn="l"/>
                <a:tab pos="8712360" algn="l"/>
                <a:tab pos="9042480" algn="l"/>
                <a:tab pos="9385200" algn="l"/>
                <a:tab pos="9715680" algn="l"/>
                <a:tab pos="10058400" algn="l"/>
                <a:tab pos="10388520" algn="l"/>
              </a:tabLst>
            </a:pPr>
            <a:r>
              <a:rPr sz="4000" b="0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In this sample, a one-point increase in light sleep percentage is associated with an estimated 0.007241 decrease in sleep efficiency.</a:t>
            </a:r>
            <a:endParaRPr sz="4000" b="0" u="none"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  <a:p xmlns:a="http://schemas.openxmlformats.org/drawingml/2006/main">
            <a:pPr marL="28800" indent="-28800" algn="l">
              <a:lnSpc>
                <a:spcPct val="100000"/>
              </a:lnSpc>
              <a:buNone/>
              <a:tabLst>
                <a:tab pos="0" algn="l"/>
                <a:tab pos="330120" algn="l"/>
                <a:tab pos="660240" algn="l"/>
                <a:tab pos="1003320" algn="l"/>
                <a:tab pos="1333440" algn="l"/>
                <a:tab pos="1676520" algn="l"/>
                <a:tab pos="2006640" algn="l"/>
                <a:tab pos="2336760" algn="l"/>
                <a:tab pos="2679840" algn="l"/>
                <a:tab pos="3009960" algn="l"/>
                <a:tab pos="3352680" algn="l"/>
                <a:tab pos="3683160" algn="l"/>
                <a:tab pos="4013280" algn="l"/>
                <a:tab pos="4356000" algn="l"/>
                <a:tab pos="4686480" algn="l"/>
                <a:tab pos="5029200" algn="l"/>
                <a:tab pos="5359320" algn="l"/>
                <a:tab pos="5689440" algn="l"/>
                <a:tab pos="6032520" algn="l"/>
                <a:tab pos="6362640" algn="l"/>
                <a:tab pos="6705720" algn="l"/>
                <a:tab pos="7035840" algn="l"/>
                <a:tab pos="7365960" algn="l"/>
                <a:tab pos="7709040" algn="l"/>
                <a:tab pos="8039160" algn="l"/>
                <a:tab pos="8381880" algn="l"/>
                <a:tab pos="8712360" algn="l"/>
                <a:tab pos="9042480" algn="l"/>
                <a:tab pos="9385200" algn="l"/>
                <a:tab pos="9715680" algn="l"/>
                <a:tab pos="10058400" algn="l"/>
                <a:tab pos="10388520" algn="l"/>
              </a:tabLst>
            </a:pPr>
            <a:r>
              <a:t/>
            </a:r>
            <a:endParaRPr sz="4000" b="0" u="none"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  <a:p xmlns:a="http://schemas.openxmlformats.org/drawingml/2006/main">
            <a:pPr marL="571320" indent="-571320" algn="l">
              <a:lnSpc>
                <a:spcPct val="92000"/>
              </a:lnSpc>
              <a:buClr>
                <a:srgbClr val="000000"/>
              </a:buClr>
              <a:buSzPct val="123000"/>
              <a:buFont typeface="Helvetica Neue"/>
              <a:buChar char="•"/>
              <a:tabLst>
                <a:tab pos="0" algn="l"/>
                <a:tab pos="330120" algn="l"/>
                <a:tab pos="660240" algn="l"/>
                <a:tab pos="1003320" algn="l"/>
                <a:tab pos="1333440" algn="l"/>
                <a:tab pos="1676520" algn="l"/>
                <a:tab pos="2006640" algn="l"/>
                <a:tab pos="2336760" algn="l"/>
                <a:tab pos="2679840" algn="l"/>
                <a:tab pos="3009960" algn="l"/>
                <a:tab pos="3352680" algn="l"/>
                <a:tab pos="3683160" algn="l"/>
                <a:tab pos="4013280" algn="l"/>
                <a:tab pos="4356000" algn="l"/>
                <a:tab pos="4686480" algn="l"/>
                <a:tab pos="5029200" algn="l"/>
                <a:tab pos="5359320" algn="l"/>
                <a:tab pos="5689440" algn="l"/>
                <a:tab pos="6032520" algn="l"/>
                <a:tab pos="6362640" algn="l"/>
                <a:tab pos="6705720" algn="l"/>
                <a:tab pos="7035840" algn="l"/>
                <a:tab pos="7365960" algn="l"/>
                <a:tab pos="7709040" algn="l"/>
                <a:tab pos="8039160" algn="l"/>
                <a:tab pos="8381880" algn="l"/>
                <a:tab pos="8712360" algn="l"/>
                <a:tab pos="9042480" algn="l"/>
                <a:tab pos="9385200" algn="l"/>
                <a:tab pos="9715680" algn="l"/>
                <a:tab pos="10058400" algn="l"/>
                <a:tab pos="10388520" algn="l"/>
              </a:tabLst>
            </a:pPr>
            <a:r>
              <a:rPr sz="4000" b="0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Higher light-sleep percentages are associated with lower sleep efficiency.</a:t>
            </a:r>
            <a:endParaRPr sz="4000" b="0" u="none"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</p:txBody>
      </p:sp>
      <p:pic>
        <p:nvPicPr>
          <p:cNvPr id="28" name="Screenshot 2023-05-07 at 6.26.22 PM.png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b7732f779d64ea1"/>
          <a:stretch xmlns:a="http://schemas.openxmlformats.org/drawingml/2006/main"/>
        </p:blipFill>
        <p:spPr>
          <a:xfrm xmlns:a="http://schemas.openxmlformats.org/drawingml/2006/main" flipH="0" flipV="0">
            <a:off x="10893240" y="2327085"/>
            <a:ext cx="13271400" cy="10604520"/>
          </a:xfrm>
          <a:prstGeom xmlns:a="http://schemas.openxmlformats.org/drawingml/2006/main" prst="rect">
            <a:avLst/>
          </a:prstGeom>
          <a:ln xmlns:a="http://schemas.openxmlformats.org/drawingml/2006/main" w="38160">
            <a:noFill/>
          </a:ln>
        </p:spPr>
      </p:pic>
    </p:spTree>
    <p:extLst>
      <p:ext uri="{BB962C8B-B14F-4D97-AF65-F5344CB8AC3E}">
        <p14:creationId xmlns:p14="http://schemas.microsoft.com/office/powerpoint/2010/main" val="6336906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PlaceHolder 1">
            <a:extLst xmlns:a="http://schemas.openxmlformats.org/drawingml/2006/main">
              <a:ext uri="{FF2B5EF4-FFF2-40B4-BE49-F238E27FC236}">
                <a16:creationId xmlns:a16="http://schemas.microsoft.com/office/drawing/2014/main" id="{9B0908CB-4534-47E6-B158-62643C1A756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1206360" y="1079280"/>
            <a:ext cx="21970800" cy="14335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50760" tIns="50760" rIns="50760" bIns="50760" anchor="t">
            <a:noAutofit/>
          </a:bodyPr>
          <a:lstStyle xmlns:a="http://schemas.openxmlformats.org/drawingml/2006/main"/>
          <a:p xmlns:a="http://schemas.openxmlformats.org/drawingml/2006/main">
            <a:pPr indent="0" algn="l">
              <a:lnSpc>
                <a:spcPct val="80000"/>
              </a:lnSpc>
              <a:buNone/>
              <a:tabLst>
                <a:tab pos="0" algn="l"/>
                <a:tab pos="2436840" algn="l"/>
                <a:tab pos="4873680" algn="l"/>
                <a:tab pos="7310520" algn="l"/>
                <a:tab pos="9747360" algn="l"/>
              </a:tabLst>
            </a:pPr>
            <a:r>
              <a:rPr sz="8500" b="1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Regression Models</a:t>
            </a:r>
            <a:endParaRPr sz="8500" b="1" u="none"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</p:txBody>
      </p:sp>
      <p:sp>
        <p:nvSpPr>
          <p:cNvPr id="26" name="PlaceHolder 2">
            <a:extLst xmlns:a="http://schemas.openxmlformats.org/drawingml/2006/main">
              <a:ext uri="{FF2B5EF4-FFF2-40B4-BE49-F238E27FC236}">
                <a16:creationId xmlns:a16="http://schemas.microsoft.com/office/drawing/2014/main" id="{E0704D40-986F-4FBA-A1F2-8404253DDCD1}"/>
              </a:ext>
            </a:extLst>
          </p:cNvPr>
          <p:cNvSpPr>
            <a:spLocks xmlns:a="http://schemas.openxmlformats.org/drawingml/2006/main" noGrp="1"/>
          </p:cNvSpPr>
          <p:nvPr>
            <p:ph idx="0"/>
          </p:nvPr>
        </p:nvSpPr>
        <p:spPr>
          <a:xfrm xmlns:a="http://schemas.openxmlformats.org/drawingml/2006/main">
            <a:off x="1206000" y="2373120"/>
            <a:ext cx="7389720" cy="14335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45360" tIns="45360" rIns="45360" bIns="45360" anchor="t">
            <a:normAutofit/>
          </a:bodyPr>
          <a:lstStyle xmlns:a="http://schemas.openxmlformats.org/drawingml/2006/main"/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  <a:tab pos="650880" algn="l"/>
                <a:tab pos="1301760" algn="l"/>
                <a:tab pos="1952640" algn="l"/>
                <a:tab pos="2603520" algn="l"/>
                <a:tab pos="3254400" algn="l"/>
                <a:tab pos="3905280" algn="l"/>
                <a:tab pos="4556160" algn="l"/>
                <a:tab pos="5207040" algn="l"/>
                <a:tab pos="5857920" algn="l"/>
                <a:tab pos="6508800" algn="l"/>
                <a:tab pos="7159680" algn="l"/>
                <a:tab pos="7810560" algn="l"/>
                <a:tab pos="8461440" algn="l"/>
                <a:tab pos="9112320" algn="l"/>
                <a:tab pos="9763200" algn="l"/>
                <a:tab pos="10414080" algn="l"/>
              </a:tabLst>
            </a:pPr>
            <a:r>
              <a:rPr sz="4300" b="1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Sleep Efficiency by </a:t>
            </a:r>
            <a:endParaRPr sz="4300" b="0" u="none"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  <a:tab pos="650880" algn="l"/>
                <a:tab pos="1301760" algn="l"/>
                <a:tab pos="1952640" algn="l"/>
                <a:tab pos="2603520" algn="l"/>
                <a:tab pos="3254400" algn="l"/>
                <a:tab pos="3905280" algn="l"/>
                <a:tab pos="4556160" algn="l"/>
                <a:tab pos="5207040" algn="l"/>
                <a:tab pos="5857920" algn="l"/>
                <a:tab pos="6508800" algn="l"/>
                <a:tab pos="7159680" algn="l"/>
                <a:tab pos="7810560" algn="l"/>
                <a:tab pos="8461440" algn="l"/>
                <a:tab pos="9112320" algn="l"/>
                <a:tab pos="9763200" algn="l"/>
                <a:tab pos="10414080" algn="l"/>
              </a:tabLst>
            </a:pPr>
            <a:r>
              <a:rPr sz="4300" b="1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REM Sleep Percentage</a:t>
            </a:r>
            <a:endParaRPr sz="4300" b="0" u="none"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</p:txBody>
      </p:sp>
      <p:sp>
        <p:nvSpPr>
          <p:cNvPr id="27" name="PlaceHolder 3">
            <a:extLst xmlns:a="http://schemas.openxmlformats.org/drawingml/2006/main">
              <a:ext uri="{FF2B5EF4-FFF2-40B4-BE49-F238E27FC236}">
                <a16:creationId xmlns:a16="http://schemas.microsoft.com/office/drawing/2014/main" id="{821446CE-E410-4A30-B322-ED6F1B1F1BF9}"/>
              </a:ext>
            </a:extLst>
          </p:cNvPr>
          <p:cNvSpPr>
            <a:spLocks xmlns:a="http://schemas.openxmlformats.org/drawingml/2006/main" noGrp="1"/>
          </p:cNvSpPr>
          <p:nvPr>
            <p:ph idx="0"/>
          </p:nvPr>
        </p:nvSpPr>
        <p:spPr>
          <a:xfrm xmlns:a="http://schemas.openxmlformats.org/drawingml/2006/main">
            <a:off x="1206000" y="4247640"/>
            <a:ext cx="9247320" cy="83660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50760" tIns="50760" rIns="50760" bIns="50760" anchor="t">
            <a:normAutofit fontScale="100000"/>
          </a:bodyPr>
          <a:lstStyle xmlns:a="http://schemas.openxmlformats.org/drawingml/2006/main"/>
          <a:p xmlns:a="http://schemas.openxmlformats.org/drawingml/2006/main">
            <a:pPr marL="571320" indent="-571320" algn="l">
              <a:lnSpc>
                <a:spcPct val="92000"/>
              </a:lnSpc>
              <a:buClr>
                <a:srgbClr val="EE230C"/>
              </a:buClr>
              <a:buSzPct val="123000"/>
              <a:buFont typeface="Helvetica Neue"/>
              <a:buChar char="•"/>
              <a:tabLst>
                <a:tab pos="0" algn="l"/>
                <a:tab pos="330120" algn="l"/>
                <a:tab pos="660240" algn="l"/>
                <a:tab pos="1003320" algn="l"/>
                <a:tab pos="1333440" algn="l"/>
                <a:tab pos="1676520" algn="l"/>
                <a:tab pos="2006640" algn="l"/>
                <a:tab pos="2336760" algn="l"/>
                <a:tab pos="2679840" algn="l"/>
                <a:tab pos="3009960" algn="l"/>
                <a:tab pos="3352680" algn="l"/>
                <a:tab pos="3683160" algn="l"/>
                <a:tab pos="4013280" algn="l"/>
                <a:tab pos="4356000" algn="l"/>
                <a:tab pos="4686480" algn="l"/>
                <a:tab pos="5029200" algn="l"/>
                <a:tab pos="5359320" algn="l"/>
                <a:tab pos="5689440" algn="l"/>
                <a:tab pos="6032520" algn="l"/>
                <a:tab pos="6362640" algn="l"/>
                <a:tab pos="6705720" algn="l"/>
                <a:tab pos="7035840" algn="l"/>
                <a:tab pos="7365960" algn="l"/>
                <a:tab pos="7709040" algn="l"/>
                <a:tab pos="8039160" algn="l"/>
                <a:tab pos="8381880" algn="l"/>
                <a:tab pos="8712360" algn="l"/>
                <a:tab pos="9042480" algn="l"/>
                <a:tab pos="9385200" algn="l"/>
                <a:tab pos="9715680" algn="l"/>
                <a:tab pos="10058400" algn="l"/>
                <a:tab pos="10388520" algn="l"/>
              </a:tabLst>
            </a:pPr>
            <a:r>
              <a:rPr sz="4000" b="0" u="none">
                <a:solidFill>
                  <a:srgbClr val="EE230C"/>
                </a:solidFill>
                <a:latin typeface="Helvetica Neue"/>
                <a:ea typeface="Helvetica Neue"/>
                <a:cs typeface="Helvetica Neue"/>
              </a:rPr>
              <a:t>Model: Sleep efficiency = 0.731798 + (0.002533 × REM sleep percentage)</a:t>
            </a:r>
            <a:endParaRPr sz="4000" b="0" u="none"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  <a:p xmlns:a="http://schemas.openxmlformats.org/drawingml/2006/main">
            <a:pPr marL="28800" indent="-28800" algn="l">
              <a:lnSpc>
                <a:spcPct val="100000"/>
              </a:lnSpc>
              <a:buNone/>
              <a:tabLst>
                <a:tab pos="0" algn="l"/>
                <a:tab pos="330120" algn="l"/>
                <a:tab pos="660240" algn="l"/>
                <a:tab pos="1003320" algn="l"/>
                <a:tab pos="1333440" algn="l"/>
                <a:tab pos="1676520" algn="l"/>
                <a:tab pos="2006640" algn="l"/>
                <a:tab pos="2336760" algn="l"/>
                <a:tab pos="2679840" algn="l"/>
                <a:tab pos="3009960" algn="l"/>
                <a:tab pos="3352680" algn="l"/>
                <a:tab pos="3683160" algn="l"/>
                <a:tab pos="4013280" algn="l"/>
                <a:tab pos="4356000" algn="l"/>
                <a:tab pos="4686480" algn="l"/>
                <a:tab pos="5029200" algn="l"/>
                <a:tab pos="5359320" algn="l"/>
                <a:tab pos="5689440" algn="l"/>
                <a:tab pos="6032520" algn="l"/>
                <a:tab pos="6362640" algn="l"/>
                <a:tab pos="6705720" algn="l"/>
                <a:tab pos="7035840" algn="l"/>
                <a:tab pos="7365960" algn="l"/>
                <a:tab pos="7709040" algn="l"/>
                <a:tab pos="8039160" algn="l"/>
                <a:tab pos="8381880" algn="l"/>
                <a:tab pos="8712360" algn="l"/>
                <a:tab pos="9042480" algn="l"/>
                <a:tab pos="9385200" algn="l"/>
                <a:tab pos="9715680" algn="l"/>
                <a:tab pos="10058400" algn="l"/>
                <a:tab pos="10388520" algn="l"/>
              </a:tabLst>
            </a:pPr>
            <a:r>
              <a:t/>
            </a:r>
            <a:endParaRPr sz="4000" b="0" u="none"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  <a:p xmlns:a="http://schemas.openxmlformats.org/drawingml/2006/main">
            <a:pPr marL="571320" indent="-571320" algn="l">
              <a:lnSpc>
                <a:spcPct val="92000"/>
              </a:lnSpc>
              <a:buClr>
                <a:srgbClr val="000000"/>
              </a:buClr>
              <a:buSzPct val="123000"/>
              <a:buFont typeface="Helvetica Neue"/>
              <a:buChar char="•"/>
              <a:tabLst>
                <a:tab pos="0" algn="l"/>
                <a:tab pos="330120" algn="l"/>
                <a:tab pos="660240" algn="l"/>
                <a:tab pos="1003320" algn="l"/>
                <a:tab pos="1333440" algn="l"/>
                <a:tab pos="1676520" algn="l"/>
                <a:tab pos="2006640" algn="l"/>
                <a:tab pos="2336760" algn="l"/>
                <a:tab pos="2679840" algn="l"/>
                <a:tab pos="3009960" algn="l"/>
                <a:tab pos="3352680" algn="l"/>
                <a:tab pos="3683160" algn="l"/>
                <a:tab pos="4013280" algn="l"/>
                <a:tab pos="4356000" algn="l"/>
                <a:tab pos="4686480" algn="l"/>
                <a:tab pos="5029200" algn="l"/>
                <a:tab pos="5359320" algn="l"/>
                <a:tab pos="5689440" algn="l"/>
                <a:tab pos="6032520" algn="l"/>
                <a:tab pos="6362640" algn="l"/>
                <a:tab pos="6705720" algn="l"/>
                <a:tab pos="7035840" algn="l"/>
                <a:tab pos="7365960" algn="l"/>
                <a:tab pos="7709040" algn="l"/>
                <a:tab pos="8039160" algn="l"/>
                <a:tab pos="8381880" algn="l"/>
                <a:tab pos="8712360" algn="l"/>
                <a:tab pos="9042480" algn="l"/>
                <a:tab pos="9385200" algn="l"/>
                <a:tab pos="9715680" algn="l"/>
                <a:tab pos="10058400" algn="l"/>
                <a:tab pos="10388520" algn="l"/>
              </a:tabLst>
            </a:pPr>
            <a:r>
              <a:rPr sz="4000" b="0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In this sample, REM sleep percentage does not show a statistically significant association with sleep efficiency.</a:t>
            </a:r>
            <a:endParaRPr sz="4000" b="0" u="none"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  <a:p xmlns:a="http://schemas.openxmlformats.org/drawingml/2006/main">
            <a:pPr marL="28800" indent="-28800" algn="l">
              <a:lnSpc>
                <a:spcPct val="100000"/>
              </a:lnSpc>
              <a:buNone/>
              <a:tabLst>
                <a:tab pos="0" algn="l"/>
                <a:tab pos="330120" algn="l"/>
                <a:tab pos="660240" algn="l"/>
                <a:tab pos="1003320" algn="l"/>
                <a:tab pos="1333440" algn="l"/>
                <a:tab pos="1676520" algn="l"/>
                <a:tab pos="2006640" algn="l"/>
                <a:tab pos="2336760" algn="l"/>
                <a:tab pos="2679840" algn="l"/>
                <a:tab pos="3009960" algn="l"/>
                <a:tab pos="3352680" algn="l"/>
                <a:tab pos="3683160" algn="l"/>
                <a:tab pos="4013280" algn="l"/>
                <a:tab pos="4356000" algn="l"/>
                <a:tab pos="4686480" algn="l"/>
                <a:tab pos="5029200" algn="l"/>
                <a:tab pos="5359320" algn="l"/>
                <a:tab pos="5689440" algn="l"/>
                <a:tab pos="6032520" algn="l"/>
                <a:tab pos="6362640" algn="l"/>
                <a:tab pos="6705720" algn="l"/>
                <a:tab pos="7035840" algn="l"/>
                <a:tab pos="7365960" algn="l"/>
                <a:tab pos="7709040" algn="l"/>
                <a:tab pos="8039160" algn="l"/>
                <a:tab pos="8381880" algn="l"/>
                <a:tab pos="8712360" algn="l"/>
                <a:tab pos="9042480" algn="l"/>
                <a:tab pos="9385200" algn="l"/>
                <a:tab pos="9715680" algn="l"/>
                <a:tab pos="10058400" algn="l"/>
                <a:tab pos="10388520" algn="l"/>
              </a:tabLst>
            </a:pPr>
            <a:r>
              <a:t/>
            </a:r>
            <a:endParaRPr sz="4000" b="0" u="none"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  <a:p xmlns:a="http://schemas.openxmlformats.org/drawingml/2006/main">
            <a:pPr marL="571320" indent="-571320" algn="l">
              <a:lnSpc>
                <a:spcPct val="92000"/>
              </a:lnSpc>
              <a:buClr>
                <a:srgbClr val="000000"/>
              </a:buClr>
              <a:buSzPct val="123000"/>
              <a:buFont typeface="Helvetica Neue"/>
              <a:buChar char="•"/>
              <a:tabLst>
                <a:tab pos="0" algn="l"/>
                <a:tab pos="330120" algn="l"/>
                <a:tab pos="660240" algn="l"/>
                <a:tab pos="1003320" algn="l"/>
                <a:tab pos="1333440" algn="l"/>
                <a:tab pos="1676520" algn="l"/>
                <a:tab pos="2006640" algn="l"/>
                <a:tab pos="2336760" algn="l"/>
                <a:tab pos="2679840" algn="l"/>
                <a:tab pos="3009960" algn="l"/>
                <a:tab pos="3352680" algn="l"/>
                <a:tab pos="3683160" algn="l"/>
                <a:tab pos="4013280" algn="l"/>
                <a:tab pos="4356000" algn="l"/>
                <a:tab pos="4686480" algn="l"/>
                <a:tab pos="5029200" algn="l"/>
                <a:tab pos="5359320" algn="l"/>
                <a:tab pos="5689440" algn="l"/>
                <a:tab pos="6032520" algn="l"/>
                <a:tab pos="6362640" algn="l"/>
                <a:tab pos="6705720" algn="l"/>
                <a:tab pos="7035840" algn="l"/>
                <a:tab pos="7365960" algn="l"/>
                <a:tab pos="7709040" algn="l"/>
                <a:tab pos="8039160" algn="l"/>
                <a:tab pos="8381880" algn="l"/>
                <a:tab pos="8712360" algn="l"/>
                <a:tab pos="9042480" algn="l"/>
                <a:tab pos="9385200" algn="l"/>
                <a:tab pos="9715680" algn="l"/>
                <a:tab pos="10058400" algn="l"/>
                <a:tab pos="10388520" algn="l"/>
              </a:tabLst>
            </a:pPr>
            <a:r>
              <a:rPr sz="4000" b="0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The slight positive slope should be interpreted cautiously.</a:t>
            </a:r>
            <a:endParaRPr sz="4000" b="0" u="none"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</p:txBody>
      </p:sp>
      <p:pic>
        <p:nvPicPr>
          <p:cNvPr id="32" name="Screenshot 2023-05-07 at 6.27.23 PM.png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49b6a9addca49a9"/>
          <a:stretch xmlns:a="http://schemas.openxmlformats.org/drawingml/2006/main"/>
        </p:blipFill>
        <p:spPr>
          <a:xfrm xmlns:a="http://schemas.openxmlformats.org/drawingml/2006/main" flipH="0" flipV="0">
            <a:off x="10864800" y="2381085"/>
            <a:ext cx="13317480" cy="10496520"/>
          </a:xfrm>
          <a:prstGeom xmlns:a="http://schemas.openxmlformats.org/drawingml/2006/main" prst="rect">
            <a:avLst/>
          </a:prstGeom>
          <a:ln xmlns:a="http://schemas.openxmlformats.org/drawingml/2006/main" w="38160">
            <a:noFill/>
          </a:ln>
        </p:spPr>
      </p:pic>
    </p:spTree>
    <p:extLst>
      <p:ext uri="{BB962C8B-B14F-4D97-AF65-F5344CB8AC3E}">
        <p14:creationId xmlns:p14="http://schemas.microsoft.com/office/powerpoint/2010/main" val="919816020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PlaceHolder 1">
            <a:extLst xmlns:a="http://schemas.openxmlformats.org/drawingml/2006/main">
              <a:ext uri="{FF2B5EF4-FFF2-40B4-BE49-F238E27FC236}">
                <a16:creationId xmlns:a16="http://schemas.microsoft.com/office/drawing/2014/main" id="{39CE6410-2515-4A19-BE22-FD45CF79CC1E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1206360" y="1079280"/>
            <a:ext cx="21970800" cy="14335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50760" tIns="50760" rIns="50760" bIns="50760" anchor="t">
            <a:noAutofit/>
          </a:bodyPr>
          <a:lstStyle xmlns:a="http://schemas.openxmlformats.org/drawingml/2006/main"/>
          <a:p xmlns:a="http://schemas.openxmlformats.org/drawingml/2006/main">
            <a:pPr indent="0" algn="l">
              <a:lnSpc>
                <a:spcPct val="80000"/>
              </a:lnSpc>
              <a:buNone/>
              <a:tabLst>
                <a:tab pos="0" algn="l"/>
                <a:tab pos="2436840" algn="l"/>
                <a:tab pos="4873680" algn="l"/>
                <a:tab pos="7310520" algn="l"/>
                <a:tab pos="9747360" algn="l"/>
              </a:tabLst>
            </a:pPr>
            <a:r>
              <a:rPr sz="8500" b="1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Regression Models Comparison</a:t>
            </a:r>
            <a:endParaRPr sz="8500" b="1" u="none"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</p:txBody>
      </p:sp>
      <p:sp>
        <p:nvSpPr>
          <p:cNvPr id="30" name="PlaceHolder 2">
            <a:extLst xmlns:a="http://schemas.openxmlformats.org/drawingml/2006/main">
              <a:ext uri="{FF2B5EF4-FFF2-40B4-BE49-F238E27FC236}">
                <a16:creationId xmlns:a16="http://schemas.microsoft.com/office/drawing/2014/main" id="{D20849B0-0EE1-4C2F-AD75-DF1B6D1445E1}"/>
              </a:ext>
            </a:extLst>
          </p:cNvPr>
          <p:cNvSpPr>
            <a:spLocks xmlns:a="http://schemas.openxmlformats.org/drawingml/2006/main" noGrp="1"/>
          </p:cNvSpPr>
          <p:nvPr>
            <p:ph idx="0"/>
          </p:nvPr>
        </p:nvSpPr>
        <p:spPr>
          <a:xfrm xmlns:a="http://schemas.openxmlformats.org/drawingml/2006/main">
            <a:off x="1206360" y="2372760"/>
            <a:ext cx="21970800" cy="934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45360" tIns="45360" rIns="45360" bIns="45360" anchor="t">
            <a:normAutofit fontScale="100000"/>
          </a:bodyPr>
          <a:lstStyle xmlns:a="http://schemas.openxmlformats.org/drawingml/2006/main"/>
          <a:p xmlns:a="http://schemas.openxmlformats.org/drawingml/2006/main">
            <a:pPr indent="0" algn="l">
              <a:lnSpc>
                <a:spcPct val="100000"/>
              </a:lnSpc>
              <a:buNone/>
              <a:tabLst>
                <a:tab pos="0" algn="l"/>
                <a:tab pos="750960" algn="l"/>
                <a:tab pos="1501920" algn="l"/>
                <a:tab pos="2252520" algn="l"/>
                <a:tab pos="3003480" algn="l"/>
                <a:tab pos="3754440" algn="l"/>
                <a:tab pos="4505400" algn="l"/>
                <a:tab pos="5256360" algn="l"/>
                <a:tab pos="6006960" algn="l"/>
                <a:tab pos="6757920" algn="l"/>
                <a:tab pos="7508880" algn="l"/>
                <a:tab pos="8259840" algn="l"/>
                <a:tab pos="9010800" algn="l"/>
                <a:tab pos="9761400" algn="l"/>
                <a:tab pos="10512360" algn="l"/>
              </a:tabLst>
            </a:pPr>
            <a:r>
              <a:rPr sz="5000" b="1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Comparing simple sleep-stage models of sleep efficiency</a:t>
            </a:r>
            <a:endParaRPr sz="5000" b="0" u="none"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</p:txBody>
      </p:sp>
      <p:sp>
        <p:nvSpPr>
          <p:cNvPr id="31" name="PlaceHolder 3">
            <a:extLst xmlns:a="http://schemas.openxmlformats.org/drawingml/2006/main">
              <a:ext uri="{FF2B5EF4-FFF2-40B4-BE49-F238E27FC236}">
                <a16:creationId xmlns:a16="http://schemas.microsoft.com/office/drawing/2014/main" id="{764CB070-4B2B-46DD-ACE7-C595190DCF09}"/>
              </a:ext>
            </a:extLst>
          </p:cNvPr>
          <p:cNvSpPr>
            <a:spLocks xmlns:a="http://schemas.openxmlformats.org/drawingml/2006/main" noGrp="1"/>
          </p:cNvSpPr>
          <p:nvPr>
            <p:ph idx="0"/>
          </p:nvPr>
        </p:nvSpPr>
        <p:spPr>
          <a:xfrm xmlns:a="http://schemas.openxmlformats.org/drawingml/2006/main">
            <a:off x="1206000" y="3584160"/>
            <a:ext cx="22926600" cy="95835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50760" tIns="50760" rIns="50760" bIns="50760" anchor="t">
            <a:normAutofit fontScale="100000"/>
          </a:bodyPr>
          <a:lstStyle xmlns:a="http://schemas.openxmlformats.org/drawingml/2006/main"/>
          <a:p xmlns:a="http://schemas.openxmlformats.org/drawingml/2006/main">
            <a:pPr marL="609480" indent="-609480" algn="l">
              <a:lnSpc>
                <a:spcPct val="90000"/>
              </a:lnSpc>
              <a:spcBef>
                <a:spcPts val="4501"/>
              </a:spcBef>
              <a:buClr>
                <a:srgbClr val="000000"/>
              </a:buClr>
              <a:buSzPct val="123000"/>
              <a:buFont typeface="Helvetica Neue"/>
              <a:buChar char="•"/>
              <a:tabLst>
                <a:tab pos="2436840" algn="l"/>
                <a:tab pos="4873680" algn="l"/>
                <a:tab pos="7310520" algn="l"/>
                <a:tab pos="9747360" algn="l"/>
              </a:tabLst>
            </a:pPr>
            <a:r>
              <a:rPr sz="5500" b="0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Deep Sleep: R² = 0.6217, p &lt; .001</a:t>
            </a:r>
            <a:endParaRPr sz="5500" b="0" u="none"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  <a:p xmlns:a="http://schemas.openxmlformats.org/drawingml/2006/main">
            <a:pPr marL="609480" indent="-609480" algn="l">
              <a:lnSpc>
                <a:spcPct val="90000"/>
              </a:lnSpc>
              <a:spcBef>
                <a:spcPts val="4501"/>
              </a:spcBef>
              <a:buClr>
                <a:srgbClr val="000000"/>
              </a:buClr>
              <a:buSzPct val="123000"/>
              <a:buFont typeface="Helvetica Neue"/>
              <a:buChar char="•"/>
              <a:tabLst>
                <a:tab pos="2436840" algn="l"/>
                <a:tab pos="4873680" algn="l"/>
                <a:tab pos="7310520" algn="l"/>
                <a:tab pos="9747360" algn="l"/>
              </a:tabLst>
            </a:pPr>
            <a:r>
              <a:rPr sz="5500" b="0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Light Sleep: R² = 0.6665, p &lt; .001</a:t>
            </a:r>
            <a:endParaRPr sz="5500" b="0" u="none"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  <a:p xmlns:a="http://schemas.openxmlformats.org/drawingml/2006/main">
            <a:pPr marL="609480" indent="-609480" algn="l">
              <a:lnSpc>
                <a:spcPct val="90000"/>
              </a:lnSpc>
              <a:spcBef>
                <a:spcPts val="4501"/>
              </a:spcBef>
              <a:buClr>
                <a:srgbClr val="000000"/>
              </a:buClr>
              <a:buSzPct val="123000"/>
              <a:buFont typeface="Helvetica Neue"/>
              <a:buChar char="•"/>
              <a:tabLst>
                <a:tab pos="2436840" algn="l"/>
                <a:tab pos="4873680" algn="l"/>
                <a:tab pos="7310520" algn="l"/>
                <a:tab pos="9747360" algn="l"/>
              </a:tabLst>
            </a:pPr>
            <a:r>
              <a:rPr sz="5500" b="0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REM Sleep: R² = 0.0015, p = .208</a:t>
            </a:r>
            <a:endParaRPr sz="5500" b="0" u="none"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  <a:p xmlns:a="http://schemas.openxmlformats.org/drawingml/2006/main">
            <a:pPr marL="609480" indent="-609480" algn="l">
              <a:lnSpc>
                <a:spcPct val="90000"/>
              </a:lnSpc>
              <a:spcBef>
                <a:spcPts val="4501"/>
              </a:spcBef>
              <a:buClr>
                <a:srgbClr val="000000"/>
              </a:buClr>
              <a:buSzPct val="123000"/>
              <a:buFont typeface="Helvetica Neue"/>
              <a:buChar char="•"/>
              <a:tabLst>
                <a:tab pos="2436840" algn="l"/>
                <a:tab pos="4873680" algn="l"/>
                <a:tab pos="7310520" algn="l"/>
                <a:tab pos="9747360" algn="l"/>
              </a:tabLst>
            </a:pPr>
            <a:r>
              <a:rPr sz="5500" b="0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Light sleep shows the strongest simple association with sleep efficiency. Deep and light sleep are statistically significant in these simple models; REM sleep is not.</a:t>
            </a:r>
            <a:endParaRPr sz="5500" b="0" u="none"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48686696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PlaceHolder 1">
            <a:extLst xmlns:a="http://schemas.openxmlformats.org/drawingml/2006/main">
              <a:ext uri="{FF2B5EF4-FFF2-40B4-BE49-F238E27FC236}">
                <a16:creationId xmlns:a16="http://schemas.microsoft.com/office/drawing/2014/main" id="{CDA6EAFE-2CFC-4D09-B56B-58CD912B86D6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1206360" y="1079280"/>
            <a:ext cx="21970800" cy="20858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50760" tIns="50760" rIns="50760" bIns="50760" anchor="t">
            <a:noAutofit/>
          </a:bodyPr>
          <a:lstStyle xmlns:a="http://schemas.openxmlformats.org/drawingml/2006/main"/>
          <a:p xmlns:a="http://schemas.openxmlformats.org/drawingml/2006/main">
            <a:pPr indent="0" algn="l">
              <a:lnSpc>
                <a:spcPct val="80000"/>
              </a:lnSpc>
              <a:buNone/>
              <a:tabLst>
                <a:tab pos="0" algn="l"/>
                <a:tab pos="2048040" algn="l"/>
                <a:tab pos="4095720" algn="l"/>
                <a:tab pos="6143760" algn="l"/>
                <a:tab pos="8191440" algn="l"/>
                <a:tab pos="10239480" algn="l"/>
              </a:tabLst>
              <a:defRPr sz="6375" b="1"/>
            </a:pPr>
            <a:r>
              <a:rPr sz="6375" b="1" u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Awakenings &amp; Sleep Efficiency</a:t>
            </a:r>
            <a:endParaRPr sz="7100" b="1" u="none"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</p:txBody>
      </p:sp>
      <p:pic>
        <p:nvPicPr>
          <p:cNvPr id="36" name="Screenshot 2023-05-08 at 5.58.05 PM.png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4d7450d566f497f"/>
          <a:stretch xmlns:a="http://schemas.openxmlformats.org/drawingml/2006/main"/>
        </p:blipFill>
        <p:spPr>
          <a:xfrm xmlns:a="http://schemas.openxmlformats.org/drawingml/2006/main" flipH="0" flipV="0">
            <a:off x="414000" y="2981175"/>
            <a:ext cx="11642760" cy="9171000"/>
          </a:xfrm>
          <a:prstGeom xmlns:a="http://schemas.openxmlformats.org/drawingml/2006/main" prst="rect">
            <a:avLst/>
          </a:prstGeom>
          <a:ln xmlns:a="http://schemas.openxmlformats.org/drawingml/2006/main" w="38160">
            <a:noFill/>
          </a:ln>
        </p:spPr>
      </p:pic>
      <p:pic>
        <p:nvPicPr>
          <p:cNvPr id="37" name="Screenshot 2023-05-08 at 10.26.12 PM.png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d64d94d14564f2c"/>
          <a:stretch xmlns:a="http://schemas.openxmlformats.org/drawingml/2006/main"/>
        </p:blipFill>
        <p:spPr>
          <a:xfrm xmlns:a="http://schemas.openxmlformats.org/drawingml/2006/main" flipH="0" flipV="0">
            <a:off x="12428280" y="3260535"/>
            <a:ext cx="11642760" cy="8612280"/>
          </a:xfrm>
          <a:prstGeom xmlns:a="http://schemas.openxmlformats.org/drawingml/2006/main" prst="rect">
            <a:avLst/>
          </a:prstGeom>
          <a:ln xmlns:a="http://schemas.openxmlformats.org/drawingml/2006/main" w="38160">
            <a:noFill/>
          </a:ln>
        </p:spPr>
      </p:pic>
    </p:spTree>
    <p:extLst>
      <p:ext uri="{BB962C8B-B14F-4D97-AF65-F5344CB8AC3E}">
        <p14:creationId xmlns:p14="http://schemas.microsoft.com/office/powerpoint/2010/main" val="1509931226"/>
      </p:ext>
    </p:extLst>
  </p:cSld>
</p:sld>
</file>

<file path=ppt/theme/theme1.xml><?xml version="1.0" encoding="utf-8"?>
<a:theme xmlns:a="http://schemas.openxmlformats.org/drawingml/2006/main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LibreOffice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prstDash val="solid"/>
        </a:ln>
        <a:ln w="6350">
          <a:prstDash val="solid"/>
        </a:ln>
        <a:ln w="6350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2026-08-14T06:50:30.8320000Z</dcterms:created>
  <dcterms:modified xsi:type="dcterms:W3CDTF">2026-08-14T06:50:30.8320000Z</dcterms:modified>
</coreProperties>
</file>